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1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2" r:id="rId22"/>
    <p:sldId id="283" r:id="rId23"/>
    <p:sldId id="284" r:id="rId24"/>
    <p:sldId id="280" r:id="rId25"/>
    <p:sldId id="281" r:id="rId2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>
      <p:cViewPr varScale="1">
        <p:scale>
          <a:sx n="68" d="100"/>
          <a:sy n="68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30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17.4.2022 г.</a:t>
            </a:fld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17.4.2022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17.4.2022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17.4.2022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17.4.2022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17.4.2022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17.4.2022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17.4.2022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17.4.2022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17.4.2022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с един скосен и заоблен ъгъл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ен триъгъл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17.4.2022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10" name="Свободна форм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Свободна форм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Контейнер за заглавие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0" name="Текстов контейне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17.4.2022 г.</a:t>
            </a:fld>
            <a:endParaRPr lang="bg-BG"/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2" name="Групиране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Свободна форм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Свободна форм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ече 50 години отбелязваме Световния ден на Земята | Moreto.net - Вар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6" name="Заглавие 1"/>
          <p:cNvSpPr txBox="1">
            <a:spLocks/>
          </p:cNvSpPr>
          <p:nvPr/>
        </p:nvSpPr>
        <p:spPr>
          <a:xfrm>
            <a:off x="642910" y="1142984"/>
            <a:ext cx="7851648" cy="104774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Климатичните промени</a:t>
            </a:r>
            <a:endParaRPr kumimoji="0" lang="bg-BG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842946"/>
          </a:xfrm>
        </p:spPr>
        <p:txBody>
          <a:bodyPr/>
          <a:lstStyle/>
          <a:p>
            <a:pPr algn="ctr"/>
            <a:r>
              <a:rPr lang="ru-RU" sz="3200" b="1" dirty="0" err="1" smtClean="0"/>
              <a:t>Хлорофлуоровъглероди</a:t>
            </a:r>
            <a:r>
              <a:rPr lang="ru-RU" sz="3200" b="1" dirty="0" smtClean="0"/>
              <a:t> (</a:t>
            </a:r>
            <a:r>
              <a:rPr lang="ru-RU" sz="3200" b="1" dirty="0" err="1" smtClean="0"/>
              <a:t>фреони</a:t>
            </a:r>
            <a:r>
              <a:rPr lang="ru-RU" sz="3200" b="1" dirty="0" smtClean="0"/>
              <a:t>)</a:t>
            </a:r>
            <a:endParaRPr lang="bg-BG" sz="3200" b="1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285720" y="1676400"/>
            <a:ext cx="3286148" cy="4572000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Хлорофлуоровъглеродите</a:t>
            </a:r>
            <a:r>
              <a:rPr lang="ru-RU" sz="2000" dirty="0" smtClean="0"/>
              <a:t>, </a:t>
            </a:r>
            <a:r>
              <a:rPr lang="ru-RU" sz="2000" dirty="0" err="1" smtClean="0"/>
              <a:t>използвани</a:t>
            </a:r>
            <a:r>
              <a:rPr lang="ru-RU" sz="2000" dirty="0" smtClean="0"/>
              <a:t> в </a:t>
            </a:r>
            <a:r>
              <a:rPr lang="ru-RU" sz="2000" dirty="0" err="1" smtClean="0"/>
              <a:t>спрейовете</a:t>
            </a:r>
            <a:r>
              <a:rPr lang="ru-RU" sz="2000" dirty="0" smtClean="0"/>
              <a:t>, </a:t>
            </a:r>
            <a:r>
              <a:rPr lang="ru-RU" sz="2000" dirty="0" err="1" smtClean="0"/>
              <a:t>са</a:t>
            </a:r>
            <a:r>
              <a:rPr lang="ru-RU" sz="2000" dirty="0" smtClean="0"/>
              <a:t> </a:t>
            </a:r>
            <a:r>
              <a:rPr lang="ru-RU" sz="2000" dirty="0" err="1" smtClean="0"/>
              <a:t>мощни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парникови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газове</a:t>
            </a:r>
            <a:r>
              <a:rPr lang="ru-RU" sz="2000" dirty="0" smtClean="0"/>
              <a:t>, </a:t>
            </a:r>
            <a:r>
              <a:rPr lang="ru-RU" sz="2000" dirty="0" err="1" smtClean="0"/>
              <a:t>които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някои</a:t>
            </a:r>
            <a:r>
              <a:rPr lang="ru-RU" sz="2000" dirty="0" smtClean="0"/>
              <a:t> оценки </a:t>
            </a:r>
            <a:r>
              <a:rPr lang="ru-RU" sz="2000" dirty="0" err="1" smtClean="0"/>
              <a:t>са</a:t>
            </a:r>
            <a:r>
              <a:rPr lang="ru-RU" sz="2000" dirty="0" smtClean="0"/>
              <a:t> </a:t>
            </a:r>
            <a:r>
              <a:rPr lang="ru-RU" sz="2000" dirty="0" err="1" smtClean="0"/>
              <a:t>допринесли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през</a:t>
            </a:r>
            <a:r>
              <a:rPr lang="ru-RU" sz="2000" dirty="0" smtClean="0"/>
              <a:t> 1970-те </a:t>
            </a:r>
            <a:r>
              <a:rPr lang="ru-RU" sz="2000" dirty="0" err="1" smtClean="0"/>
              <a:t>години</a:t>
            </a:r>
            <a:r>
              <a:rPr lang="ru-RU" sz="2000" dirty="0" smtClean="0"/>
              <a:t> за почти </a:t>
            </a:r>
            <a:r>
              <a:rPr lang="ru-RU" sz="2000" dirty="0" err="1" smtClean="0"/>
              <a:t>половината</a:t>
            </a:r>
            <a:r>
              <a:rPr lang="ru-RU" sz="2000" dirty="0" smtClean="0"/>
              <a:t> от </a:t>
            </a:r>
            <a:r>
              <a:rPr lang="ru-RU" sz="2000" dirty="0" err="1" smtClean="0"/>
              <a:t>глобалното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затопляне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през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десетилетие</a:t>
            </a:r>
            <a:r>
              <a:rPr lang="ru-RU" sz="2000" dirty="0" smtClean="0"/>
              <a:t>.</a:t>
            </a:r>
            <a:endParaRPr lang="bg-BG" sz="200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0962" name="Picture 2" descr="PPT - ОБРАЗЦОВА МАТЕМАТИЧЕСКА ГИМНАЗИЯ “АКАД. КИРИЛ ПОПОВ”- ПЛОВДИВ  PowerPoint Presentation - ID:49057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714488"/>
            <a:ext cx="514353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914384"/>
          </a:xfrm>
        </p:spPr>
        <p:txBody>
          <a:bodyPr/>
          <a:lstStyle/>
          <a:p>
            <a:pPr algn="ctr"/>
            <a:r>
              <a:rPr lang="bg-BG" sz="3200" b="1" dirty="0" smtClean="0"/>
              <a:t>Увеличаване на слънчевата активност</a:t>
            </a:r>
            <a:endParaRPr lang="bg-BG" sz="3200" b="1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500034" y="1785926"/>
            <a:ext cx="2743200" cy="457200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Под </a:t>
            </a:r>
            <a:r>
              <a:rPr lang="ru-RU" sz="2000" dirty="0" err="1" smtClean="0"/>
              <a:t>слънчева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активност</a:t>
            </a:r>
            <a:r>
              <a:rPr lang="ru-RU" sz="2000" dirty="0" smtClean="0"/>
              <a:t> се </a:t>
            </a:r>
            <a:r>
              <a:rPr lang="ru-RU" sz="2000" dirty="0" err="1" smtClean="0"/>
              <a:t>разбират</a:t>
            </a:r>
            <a:r>
              <a:rPr lang="ru-RU" sz="2000" dirty="0" smtClean="0"/>
              <a:t> </a:t>
            </a:r>
            <a:r>
              <a:rPr lang="ru-RU" sz="2000" dirty="0" err="1" smtClean="0"/>
              <a:t>измененията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количеството</a:t>
            </a:r>
            <a:r>
              <a:rPr lang="ru-RU" sz="2000" dirty="0" smtClean="0"/>
              <a:t> </a:t>
            </a:r>
            <a:r>
              <a:rPr lang="ru-RU" sz="2000" dirty="0" err="1" smtClean="0"/>
              <a:t>слънчева</a:t>
            </a:r>
            <a:r>
              <a:rPr lang="ru-RU" sz="2000" dirty="0" smtClean="0"/>
              <a:t> радиация под формата на </a:t>
            </a:r>
            <a:r>
              <a:rPr lang="ru-RU" sz="2000" dirty="0" err="1" smtClean="0"/>
              <a:t>енергия</a:t>
            </a:r>
            <a:r>
              <a:rPr lang="ru-RU" sz="2000" dirty="0" smtClean="0"/>
              <a:t>. </a:t>
            </a:r>
            <a:r>
              <a:rPr lang="ru-RU" sz="2000" dirty="0" err="1" smtClean="0"/>
              <a:t>Някои</a:t>
            </a:r>
            <a:r>
              <a:rPr lang="ru-RU" sz="2000" dirty="0" smtClean="0"/>
              <a:t> от </a:t>
            </a:r>
            <a:r>
              <a:rPr lang="ru-RU" sz="2000" dirty="0" err="1" smtClean="0"/>
              <a:t>тези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промени</a:t>
            </a:r>
            <a:r>
              <a:rPr lang="ru-RU" sz="2000" dirty="0" smtClean="0"/>
              <a:t> в </a:t>
            </a:r>
            <a:r>
              <a:rPr lang="ru-RU" sz="2000" dirty="0" err="1" smtClean="0"/>
              <a:t>активността</a:t>
            </a:r>
            <a:r>
              <a:rPr lang="ru-RU" sz="2000" dirty="0" smtClean="0"/>
              <a:t> </a:t>
            </a:r>
            <a:r>
              <a:rPr lang="ru-RU" sz="2000" dirty="0" err="1" smtClean="0"/>
              <a:t>са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периодични</a:t>
            </a:r>
            <a:r>
              <a:rPr lang="ru-RU" sz="2000" dirty="0" smtClean="0"/>
              <a:t>, </a:t>
            </a:r>
            <a:r>
              <a:rPr lang="ru-RU" sz="2000" dirty="0" err="1" smtClean="0"/>
              <a:t>като</a:t>
            </a:r>
            <a:r>
              <a:rPr lang="ru-RU" sz="2000" dirty="0" smtClean="0"/>
              <a:t> например 11-годишният </a:t>
            </a:r>
            <a:r>
              <a:rPr lang="ru-RU" sz="2000" dirty="0" err="1" smtClean="0"/>
              <a:t>цикъл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слънчевите</a:t>
            </a:r>
            <a:r>
              <a:rPr lang="ru-RU" sz="2000" dirty="0" smtClean="0"/>
              <a:t> </a:t>
            </a:r>
            <a:r>
              <a:rPr lang="ru-RU" sz="2000" dirty="0" err="1" smtClean="0"/>
              <a:t>петна</a:t>
            </a:r>
            <a:r>
              <a:rPr lang="ru-RU" sz="2000" dirty="0" smtClean="0"/>
              <a:t>, но </a:t>
            </a:r>
            <a:r>
              <a:rPr lang="ru-RU" sz="2000" dirty="0" err="1" smtClean="0"/>
              <a:t>други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промени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следват</a:t>
            </a:r>
            <a:r>
              <a:rPr lang="ru-RU" sz="2000" dirty="0" smtClean="0"/>
              <a:t> </a:t>
            </a:r>
            <a:r>
              <a:rPr lang="ru-RU" sz="2000" dirty="0" err="1" smtClean="0"/>
              <a:t>никаква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закономерност</a:t>
            </a:r>
            <a:r>
              <a:rPr lang="ru-RU" dirty="0" smtClean="0"/>
              <a:t>.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7890" name="Picture 2" descr="https://upload.wikimedia.org/wikipedia/commons/thumb/0/0d/Solar-cycle-data.png/300px-Solar-cycle-d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7" y="1643050"/>
            <a:ext cx="557216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pPr algn="ctr"/>
            <a:r>
              <a:rPr lang="bg-BG" sz="3200" b="1" dirty="0" smtClean="0"/>
              <a:t>Вулканична дейност</a:t>
            </a:r>
            <a:br>
              <a:rPr lang="bg-BG" sz="3200" b="1" dirty="0" smtClean="0"/>
            </a:br>
            <a:endParaRPr lang="bg-BG" sz="3200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Към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природните</a:t>
            </a:r>
            <a:r>
              <a:rPr lang="ru-RU" sz="2000" dirty="0" smtClean="0"/>
              <a:t> </a:t>
            </a:r>
            <a:r>
              <a:rPr lang="ru-RU" sz="2000" dirty="0" err="1" smtClean="0"/>
              <a:t>източници</a:t>
            </a:r>
            <a:r>
              <a:rPr lang="ru-RU" sz="2000" dirty="0" smtClean="0"/>
              <a:t>, </a:t>
            </a:r>
            <a:r>
              <a:rPr lang="ru-RU" sz="2000" dirty="0" err="1" smtClean="0"/>
              <a:t>допринасящи</a:t>
            </a:r>
            <a:r>
              <a:rPr lang="ru-RU" sz="2000" dirty="0" smtClean="0"/>
              <a:t> за </a:t>
            </a:r>
            <a:r>
              <a:rPr lang="ru-RU" sz="2000" dirty="0" err="1" smtClean="0"/>
              <a:t>затоплянето</a:t>
            </a:r>
            <a:r>
              <a:rPr lang="ru-RU" sz="2000" dirty="0" smtClean="0"/>
              <a:t> </a:t>
            </a:r>
            <a:r>
              <a:rPr lang="ru-RU" sz="2000" dirty="0" err="1" smtClean="0"/>
              <a:t>спадат</a:t>
            </a:r>
            <a:r>
              <a:rPr lang="ru-RU" sz="2000" dirty="0" smtClean="0"/>
              <a:t> </a:t>
            </a:r>
            <a:r>
              <a:rPr lang="ru-RU" sz="2000" dirty="0" err="1" smtClean="0"/>
              <a:t>изригванията</a:t>
            </a:r>
            <a:r>
              <a:rPr lang="ru-RU" sz="2000" dirty="0" smtClean="0"/>
              <a:t> на вулканите и </a:t>
            </a:r>
            <a:r>
              <a:rPr lang="ru-RU" sz="2000" dirty="0" err="1" smtClean="0"/>
              <a:t>изветряването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варовиковите</a:t>
            </a:r>
            <a:r>
              <a:rPr lang="ru-RU" sz="2000" dirty="0" smtClean="0"/>
              <a:t> </a:t>
            </a:r>
            <a:r>
              <a:rPr lang="ru-RU" sz="2000" dirty="0" err="1" smtClean="0"/>
              <a:t>скали</a:t>
            </a:r>
            <a:r>
              <a:rPr lang="ru-RU" sz="2000" dirty="0" smtClean="0"/>
              <a:t>.</a:t>
            </a:r>
            <a:endParaRPr lang="bg-BG" sz="200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39938" name="Picture 2" descr="https://upload.wikimedia.org/wikipedia/commons/thumb/2/26/Volcanic_injection.svg/300px-Volcanic_injecti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643050"/>
            <a:ext cx="514353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514352"/>
            <a:ext cx="8286808" cy="700070"/>
          </a:xfrm>
        </p:spPr>
        <p:txBody>
          <a:bodyPr/>
          <a:lstStyle/>
          <a:p>
            <a:pPr algn="ctr"/>
            <a:r>
              <a:rPr lang="bg-BG" b="1" dirty="0" smtClean="0"/>
              <a:t/>
            </a:r>
            <a:br>
              <a:rPr lang="bg-BG" b="1" dirty="0" smtClean="0"/>
            </a:br>
            <a:r>
              <a:rPr lang="bg-BG" b="1" dirty="0" smtClean="0"/>
              <a:t/>
            </a:r>
            <a:br>
              <a:rPr lang="bg-BG" b="1" dirty="0" smtClean="0"/>
            </a:br>
            <a:r>
              <a:rPr lang="bg-BG" b="1" dirty="0" smtClean="0"/>
              <a:t/>
            </a:r>
            <a:br>
              <a:rPr lang="bg-BG" b="1" dirty="0" smtClean="0"/>
            </a:br>
            <a:r>
              <a:rPr lang="bg-BG" b="1" dirty="0" smtClean="0"/>
              <a:t>Предполагаеми последствия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357158" y="1676400"/>
            <a:ext cx="3214710" cy="4572000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Повишаването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температурата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да </a:t>
            </a:r>
            <a:r>
              <a:rPr lang="ru-RU" sz="2000" dirty="0" err="1" smtClean="0"/>
              <a:t>доведе</a:t>
            </a:r>
            <a:r>
              <a:rPr lang="ru-RU" sz="2000" dirty="0" smtClean="0"/>
              <a:t> 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промени</a:t>
            </a:r>
            <a:r>
              <a:rPr lang="ru-RU" sz="2000" dirty="0" smtClean="0"/>
              <a:t>, </a:t>
            </a:r>
            <a:r>
              <a:rPr lang="ru-RU" sz="2000" dirty="0" err="1" smtClean="0"/>
              <a:t>като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отдръпване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ледниците</a:t>
            </a:r>
            <a:r>
              <a:rPr lang="ru-RU" sz="2000" dirty="0" smtClean="0"/>
              <a:t>, </a:t>
            </a:r>
            <a:r>
              <a:rPr lang="ru-RU" sz="2000" dirty="0" err="1" smtClean="0"/>
              <a:t>повишаване</a:t>
            </a:r>
            <a:r>
              <a:rPr lang="ru-RU" sz="2000" dirty="0" smtClean="0"/>
              <a:t> </a:t>
            </a:r>
            <a:r>
              <a:rPr lang="ru-RU" sz="2000" dirty="0" err="1" smtClean="0"/>
              <a:t>нивото</a:t>
            </a:r>
            <a:r>
              <a:rPr lang="ru-RU" sz="2000" dirty="0" smtClean="0"/>
              <a:t> </a:t>
            </a:r>
            <a:r>
              <a:rPr lang="ru-RU" sz="2000" dirty="0" err="1" smtClean="0"/>
              <a:t>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световния</a:t>
            </a:r>
            <a:r>
              <a:rPr lang="ru-RU" sz="2000" dirty="0" smtClean="0"/>
              <a:t> океан и </a:t>
            </a:r>
            <a:r>
              <a:rPr lang="ru-RU" sz="2000" dirty="0" err="1" smtClean="0"/>
              <a:t>промени</a:t>
            </a:r>
            <a:r>
              <a:rPr lang="ru-RU" sz="2000" dirty="0" smtClean="0"/>
              <a:t> в </a:t>
            </a:r>
            <a:r>
              <a:rPr lang="ru-RU" sz="2000" dirty="0" err="1" smtClean="0"/>
              <a:t>количественото</a:t>
            </a:r>
            <a:r>
              <a:rPr lang="ru-RU" sz="2000" dirty="0" smtClean="0"/>
              <a:t> и </a:t>
            </a:r>
            <a:r>
              <a:rPr lang="ru-RU" sz="2000" dirty="0" err="1" smtClean="0"/>
              <a:t>географското</a:t>
            </a:r>
            <a:r>
              <a:rPr lang="ru-RU" sz="2000" dirty="0" smtClean="0"/>
              <a:t> </a:t>
            </a:r>
            <a:r>
              <a:rPr lang="ru-RU" sz="2000" dirty="0" err="1" smtClean="0"/>
              <a:t>разпределение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валежите</a:t>
            </a:r>
            <a:r>
              <a:rPr lang="ru-RU" sz="2000" dirty="0" smtClean="0"/>
              <a:t>. Като следствие от </a:t>
            </a:r>
            <a:r>
              <a:rPr lang="ru-RU" sz="2000" dirty="0" err="1" smtClean="0"/>
              <a:t>това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вторичните</a:t>
            </a:r>
            <a:r>
              <a:rPr lang="ru-RU" sz="2000" dirty="0" smtClean="0"/>
              <a:t> </a:t>
            </a:r>
            <a:r>
              <a:rPr lang="ru-RU" sz="2000" dirty="0" err="1" smtClean="0"/>
              <a:t>ефекти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повишаване</a:t>
            </a:r>
            <a:r>
              <a:rPr lang="ru-RU" sz="2000" dirty="0" smtClean="0"/>
              <a:t> </a:t>
            </a:r>
            <a:r>
              <a:rPr lang="ru-RU" sz="2000" dirty="0" err="1" smtClean="0"/>
              <a:t>броя</a:t>
            </a:r>
            <a:r>
              <a:rPr lang="ru-RU" sz="2000" dirty="0" smtClean="0"/>
              <a:t> и </a:t>
            </a:r>
            <a:r>
              <a:rPr lang="ru-RU" sz="2000" dirty="0" err="1" smtClean="0"/>
              <a:t>честотата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наводненията</a:t>
            </a:r>
            <a:r>
              <a:rPr lang="ru-RU" sz="2000" dirty="0" smtClean="0"/>
              <a:t>, сушите, </a:t>
            </a:r>
            <a:r>
              <a:rPr lang="ru-RU" sz="2000" dirty="0" err="1" smtClean="0"/>
              <a:t>ураганите</a:t>
            </a:r>
            <a:r>
              <a:rPr lang="ru-RU" sz="2000" dirty="0" smtClean="0"/>
              <a:t> и </a:t>
            </a:r>
            <a:r>
              <a:rPr lang="ru-RU" sz="2000" dirty="0" err="1" smtClean="0"/>
              <a:t>други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</a:t>
            </a:r>
            <a:r>
              <a:rPr lang="ru-RU" sz="2000" dirty="0" smtClean="0"/>
              <a:t> бедствия.</a:t>
            </a:r>
            <a:endParaRPr lang="bg-BG" sz="200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1986" name="Picture 2" descr="Какво е парников ефект и какво причинява? | Sanovnik.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714488"/>
            <a:ext cx="528637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985822"/>
          </a:xfrm>
        </p:spPr>
        <p:txBody>
          <a:bodyPr/>
          <a:lstStyle/>
          <a:p>
            <a:pPr algn="ctr"/>
            <a:r>
              <a:rPr lang="bg-BG" sz="3200" b="1" dirty="0" smtClean="0"/>
              <a:t>Изчезване на видове</a:t>
            </a:r>
            <a:endParaRPr lang="bg-BG" sz="3200" b="1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500034" y="1676400"/>
            <a:ext cx="3071834" cy="4572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Много </a:t>
            </a:r>
            <a:r>
              <a:rPr lang="ru-RU" sz="2000" dirty="0" err="1" smtClean="0"/>
              <a:t>видове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организми</a:t>
            </a:r>
            <a:r>
              <a:rPr lang="ru-RU" sz="2000" dirty="0" smtClean="0"/>
              <a:t> </a:t>
            </a:r>
            <a:r>
              <a:rPr lang="ru-RU" sz="2000" dirty="0" err="1" smtClean="0"/>
              <a:t>няма</a:t>
            </a:r>
            <a:r>
              <a:rPr lang="ru-RU" sz="2000" dirty="0" smtClean="0"/>
              <a:t> да </a:t>
            </a:r>
            <a:r>
              <a:rPr lang="ru-RU" sz="2000" dirty="0" err="1" smtClean="0"/>
              <a:t>успеят</a:t>
            </a:r>
            <a:r>
              <a:rPr lang="ru-RU" sz="2000" dirty="0" smtClean="0"/>
              <a:t> в толкова </a:t>
            </a:r>
            <a:r>
              <a:rPr lang="ru-RU" sz="2000" dirty="0" err="1" smtClean="0"/>
              <a:t>къси</a:t>
            </a:r>
            <a:r>
              <a:rPr lang="ru-RU" sz="2000" dirty="0" smtClean="0"/>
              <a:t> </a:t>
            </a:r>
            <a:r>
              <a:rPr lang="ru-RU" sz="2000" dirty="0" err="1" smtClean="0"/>
              <a:t>срокове</a:t>
            </a:r>
            <a:r>
              <a:rPr lang="ru-RU" sz="2000" dirty="0" smtClean="0"/>
              <a:t> </a:t>
            </a:r>
            <a:r>
              <a:rPr lang="ru-RU" sz="2000" dirty="0" smtClean="0"/>
              <a:t>да се </a:t>
            </a:r>
            <a:r>
              <a:rPr lang="ru-RU" sz="2000" dirty="0" err="1" smtClean="0"/>
              <a:t>адаптират</a:t>
            </a:r>
            <a:r>
              <a:rPr lang="ru-RU" sz="2000" dirty="0" smtClean="0"/>
              <a:t> </a:t>
            </a:r>
            <a:r>
              <a:rPr lang="ru-RU" sz="2000" dirty="0" err="1" smtClean="0"/>
              <a:t>към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променените</a:t>
            </a:r>
            <a:r>
              <a:rPr lang="ru-RU" sz="2000" dirty="0" smtClean="0"/>
              <a:t> условия и 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загинат</a:t>
            </a:r>
            <a:r>
              <a:rPr lang="ru-RU" sz="2000" dirty="0" smtClean="0"/>
              <a:t>. </a:t>
            </a:r>
            <a:r>
              <a:rPr lang="ru-RU" sz="2000" dirty="0" err="1" smtClean="0"/>
              <a:t>Горските</a:t>
            </a:r>
            <a:r>
              <a:rPr lang="ru-RU" sz="2000" dirty="0" smtClean="0"/>
              <a:t> </a:t>
            </a:r>
            <a:r>
              <a:rPr lang="ru-RU" sz="2000" dirty="0" err="1" smtClean="0"/>
              <a:t>екосистеми</a:t>
            </a:r>
            <a:r>
              <a:rPr lang="ru-RU" sz="2000" dirty="0" smtClean="0"/>
              <a:t>, </a:t>
            </a:r>
            <a:r>
              <a:rPr lang="ru-RU" sz="2000" dirty="0" err="1" smtClean="0"/>
              <a:t>както</a:t>
            </a:r>
            <a:r>
              <a:rPr lang="ru-RU" sz="2000" dirty="0" smtClean="0"/>
              <a:t> и </a:t>
            </a:r>
            <a:r>
              <a:rPr lang="ru-RU" sz="2000" dirty="0" err="1" smtClean="0"/>
              <a:t>тези</a:t>
            </a:r>
            <a:r>
              <a:rPr lang="ru-RU" sz="2000" dirty="0" smtClean="0"/>
              <a:t> </a:t>
            </a:r>
            <a:r>
              <a:rPr lang="ru-RU" sz="2000" dirty="0" err="1" smtClean="0"/>
              <a:t>във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високопланинските</a:t>
            </a:r>
            <a:r>
              <a:rPr lang="ru-RU" sz="2000" dirty="0" smtClean="0"/>
              <a:t> </a:t>
            </a:r>
            <a:r>
              <a:rPr lang="ru-RU" sz="2000" dirty="0" err="1" smtClean="0"/>
              <a:t>райони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и</a:t>
            </a:r>
            <a:r>
              <a:rPr lang="ru-RU" sz="2000" dirty="0" smtClean="0"/>
              <a:t> </a:t>
            </a:r>
            <a:r>
              <a:rPr lang="ru-RU" sz="2000" dirty="0" err="1" smtClean="0"/>
              <a:t>тундрата</a:t>
            </a:r>
            <a:r>
              <a:rPr lang="ru-RU" sz="2000" dirty="0" smtClean="0"/>
              <a:t>, </a:t>
            </a:r>
            <a:r>
              <a:rPr lang="ru-RU" sz="2000" dirty="0" err="1" smtClean="0"/>
              <a:t>са</a:t>
            </a:r>
            <a:r>
              <a:rPr lang="ru-RU" sz="2000" dirty="0" smtClean="0"/>
              <a:t> много </a:t>
            </a:r>
            <a:r>
              <a:rPr lang="ru-RU" sz="2000" dirty="0" err="1" smtClean="0"/>
              <a:t>уязвими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към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повишени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температури</a:t>
            </a:r>
            <a:r>
              <a:rPr lang="ru-RU" sz="2000" dirty="0" smtClean="0"/>
              <a:t> и </a:t>
            </a:r>
            <a:r>
              <a:rPr lang="ru-RU" sz="2000" dirty="0" err="1" smtClean="0"/>
              <a:t>промени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водния</a:t>
            </a:r>
            <a:r>
              <a:rPr lang="ru-RU" sz="2000" dirty="0" smtClean="0"/>
              <a:t> </a:t>
            </a:r>
            <a:r>
              <a:rPr lang="ru-RU" sz="2000" dirty="0" smtClean="0"/>
              <a:t>режим, </a:t>
            </a:r>
            <a:r>
              <a:rPr lang="ru-RU" sz="2000" dirty="0" err="1" smtClean="0"/>
              <a:t>което</a:t>
            </a:r>
            <a:r>
              <a:rPr lang="ru-RU" sz="2000" dirty="0" smtClean="0"/>
              <a:t> </a:t>
            </a:r>
            <a:r>
              <a:rPr lang="ru-RU" sz="2000" dirty="0" smtClean="0"/>
              <a:t>се </a:t>
            </a:r>
            <a:r>
              <a:rPr lang="ru-RU" sz="2000" dirty="0" err="1" smtClean="0"/>
              <a:t>отразява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способността</a:t>
            </a:r>
            <a:r>
              <a:rPr lang="ru-RU" sz="2000" dirty="0" smtClean="0"/>
              <a:t> им </a:t>
            </a:r>
            <a:r>
              <a:rPr lang="ru-RU" sz="2000" dirty="0" err="1" smtClean="0"/>
              <a:t>към</a:t>
            </a:r>
            <a:r>
              <a:rPr lang="ru-RU" sz="2000" dirty="0" smtClean="0"/>
              <a:t> </a:t>
            </a:r>
            <a:r>
              <a:rPr lang="ru-RU" sz="2000" dirty="0" err="1" smtClean="0"/>
              <a:t>растеж</a:t>
            </a:r>
            <a:r>
              <a:rPr lang="ru-RU" sz="2000" dirty="0" smtClean="0"/>
              <a:t> и регенерация</a:t>
            </a:r>
            <a:r>
              <a:rPr lang="ru-RU" sz="2000" dirty="0" smtClean="0"/>
              <a:t>.</a:t>
            </a:r>
            <a:endParaRPr lang="bg-BG" sz="200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3010" name="Picture 2" descr="Светът изправен пред шесто масово изчезване на животински видове в  историята си - Любопитно - DarikNews.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714488"/>
            <a:ext cx="514353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514352"/>
            <a:ext cx="8286808" cy="914384"/>
          </a:xfrm>
        </p:spPr>
        <p:txBody>
          <a:bodyPr/>
          <a:lstStyle/>
          <a:p>
            <a:pPr algn="ctr"/>
            <a:r>
              <a:rPr lang="bg-BG" sz="3200" b="1" dirty="0" smtClean="0"/>
              <a:t>Недостиг на храна и прясна вода</a:t>
            </a:r>
            <a:endParaRPr lang="bg-BG" sz="3200" b="1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357158" y="1571612"/>
            <a:ext cx="3143272" cy="4572000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Повишаването</a:t>
            </a:r>
            <a:r>
              <a:rPr lang="ru-RU" sz="2000" dirty="0" smtClean="0"/>
              <a:t> </a:t>
            </a:r>
            <a:r>
              <a:rPr lang="ru-RU" sz="2000" dirty="0" smtClean="0"/>
              <a:t>на </a:t>
            </a:r>
            <a:r>
              <a:rPr lang="ru-RU" sz="2000" dirty="0" err="1" smtClean="0"/>
              <a:t>температурата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означава</a:t>
            </a:r>
            <a:r>
              <a:rPr lang="ru-RU" sz="2000" dirty="0" smtClean="0"/>
              <a:t>, </a:t>
            </a:r>
            <a:r>
              <a:rPr lang="ru-RU" sz="2000" dirty="0" err="1" smtClean="0"/>
              <a:t>че</a:t>
            </a:r>
            <a:r>
              <a:rPr lang="ru-RU" sz="2000" dirty="0" smtClean="0"/>
              <a:t> </a:t>
            </a:r>
            <a:r>
              <a:rPr lang="ru-RU" sz="2000" dirty="0" err="1" smtClean="0"/>
              <a:t>голяма</a:t>
            </a:r>
            <a:r>
              <a:rPr lang="ru-RU" sz="2000" dirty="0" smtClean="0"/>
              <a:t> част от </a:t>
            </a:r>
            <a:r>
              <a:rPr lang="ru-RU" sz="2000" dirty="0" err="1" smtClean="0"/>
              <a:t>падащата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във</a:t>
            </a:r>
            <a:r>
              <a:rPr lang="ru-RU" sz="2000" dirty="0" smtClean="0"/>
              <a:t> </a:t>
            </a:r>
            <a:r>
              <a:rPr lang="ru-RU" sz="2000" dirty="0" smtClean="0"/>
              <a:t>вид на </a:t>
            </a:r>
            <a:r>
              <a:rPr lang="ru-RU" sz="2000" dirty="0" err="1" smtClean="0"/>
              <a:t>валежи</a:t>
            </a:r>
            <a:r>
              <a:rPr lang="ru-RU" sz="2000" dirty="0" smtClean="0"/>
              <a:t> вода </a:t>
            </a:r>
            <a:r>
              <a:rPr lang="ru-RU" sz="2000" dirty="0" err="1" smtClean="0"/>
              <a:t>върху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земната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повърхност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се </a:t>
            </a:r>
            <a:r>
              <a:rPr lang="ru-RU" sz="2000" dirty="0" err="1" smtClean="0"/>
              <a:t>изпарява</a:t>
            </a:r>
            <a:r>
              <a:rPr lang="ru-RU" sz="2000" dirty="0" smtClean="0"/>
              <a:t>. </a:t>
            </a:r>
            <a:r>
              <a:rPr lang="ru-RU" sz="2000" dirty="0" err="1" smtClean="0"/>
              <a:t>П</a:t>
            </a:r>
            <a:r>
              <a:rPr lang="ru-RU" sz="2000" dirty="0" err="1" smtClean="0"/>
              <a:t>овечето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прогнози</a:t>
            </a:r>
            <a:r>
              <a:rPr lang="ru-RU" sz="2000" dirty="0" smtClean="0"/>
              <a:t> </a:t>
            </a:r>
            <a:r>
              <a:rPr lang="ru-RU" sz="2000" dirty="0" smtClean="0"/>
              <a:t>сочат, </a:t>
            </a:r>
            <a:r>
              <a:rPr lang="ru-RU" sz="2000" dirty="0" err="1" smtClean="0"/>
              <a:t>че</a:t>
            </a:r>
            <a:r>
              <a:rPr lang="ru-RU" sz="2000" dirty="0" smtClean="0"/>
              <a:t> в </a:t>
            </a:r>
            <a:r>
              <a:rPr lang="ru-RU" sz="2000" dirty="0" err="1" smtClean="0"/>
              <a:t>някои</a:t>
            </a:r>
            <a:r>
              <a:rPr lang="ru-RU" sz="2000" dirty="0" smtClean="0"/>
              <a:t> </a:t>
            </a:r>
            <a:r>
              <a:rPr lang="ru-RU" sz="2000" dirty="0" smtClean="0"/>
              <a:t>части на </a:t>
            </a:r>
            <a:r>
              <a:rPr lang="ru-RU" sz="2000" dirty="0" smtClean="0"/>
              <a:t>света </a:t>
            </a:r>
            <a:r>
              <a:rPr lang="ru-RU" sz="2000" dirty="0" err="1" smtClean="0"/>
              <a:t>количеството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валежите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намалее</a:t>
            </a:r>
            <a:r>
              <a:rPr lang="ru-RU" sz="2000" dirty="0" smtClean="0"/>
              <a:t>, </a:t>
            </a:r>
            <a:r>
              <a:rPr lang="ru-RU" sz="2000" dirty="0" err="1" smtClean="0"/>
              <a:t>особено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през</a:t>
            </a:r>
            <a:r>
              <a:rPr lang="ru-RU" sz="2000" dirty="0" smtClean="0"/>
              <a:t> </a:t>
            </a:r>
            <a:r>
              <a:rPr lang="ru-RU" sz="2000" dirty="0" err="1" smtClean="0"/>
              <a:t>лятото</a:t>
            </a:r>
            <a:r>
              <a:rPr lang="ru-RU" sz="2000" dirty="0" smtClean="0"/>
              <a:t>. ООН </a:t>
            </a:r>
            <a:r>
              <a:rPr lang="ru-RU" sz="2000" dirty="0" err="1" smtClean="0"/>
              <a:t>дори</a:t>
            </a:r>
            <a:r>
              <a:rPr lang="ru-RU" sz="2000" dirty="0" smtClean="0"/>
              <a:t> </a:t>
            </a:r>
            <a:r>
              <a:rPr lang="ru-RU" sz="2000" dirty="0" smtClean="0"/>
              <a:t>предупреди, </a:t>
            </a:r>
            <a:r>
              <a:rPr lang="ru-RU" sz="2000" dirty="0" err="1" smtClean="0"/>
              <a:t>че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през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новото</a:t>
            </a:r>
            <a:r>
              <a:rPr lang="ru-RU" sz="2000" dirty="0" smtClean="0"/>
              <a:t> столетие </a:t>
            </a:r>
            <a:r>
              <a:rPr lang="ru-RU" sz="2000" dirty="0" err="1" smtClean="0"/>
              <a:t>могат</a:t>
            </a:r>
            <a:r>
              <a:rPr lang="ru-RU" sz="2000" dirty="0" smtClean="0"/>
              <a:t> </a:t>
            </a:r>
            <a:r>
              <a:rPr lang="ru-RU" sz="2000" dirty="0" smtClean="0"/>
              <a:t>да </a:t>
            </a:r>
            <a:r>
              <a:rPr lang="ru-RU" sz="2000" dirty="0" err="1" smtClean="0"/>
              <a:t>започнат</a:t>
            </a:r>
            <a:r>
              <a:rPr lang="ru-RU" sz="2000" dirty="0" smtClean="0"/>
              <a:t> война </a:t>
            </a:r>
            <a:r>
              <a:rPr lang="ru-RU" sz="2000" dirty="0" err="1" smtClean="0"/>
              <a:t>поради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недостиг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водни</a:t>
            </a:r>
            <a:r>
              <a:rPr lang="ru-RU" sz="2000" dirty="0" smtClean="0"/>
              <a:t> </a:t>
            </a:r>
            <a:r>
              <a:rPr lang="ru-RU" sz="2000" dirty="0" smtClean="0"/>
              <a:t>запаси.</a:t>
            </a:r>
            <a:endParaRPr lang="bg-BG" sz="200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4034" name="Picture 2" descr="Факти за глада, които не знаете | Световни Загад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643050"/>
            <a:ext cx="5286375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58166" cy="842946"/>
          </a:xfrm>
        </p:spPr>
        <p:txBody>
          <a:bodyPr/>
          <a:lstStyle/>
          <a:p>
            <a:pPr algn="ctr"/>
            <a:r>
              <a:rPr lang="ru-RU" sz="3200" b="1" dirty="0" err="1" smtClean="0"/>
              <a:t>Климатичните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промени</a:t>
            </a:r>
            <a:r>
              <a:rPr lang="ru-RU" sz="3200" b="1" dirty="0" smtClean="0"/>
              <a:t> и </a:t>
            </a:r>
            <a:r>
              <a:rPr lang="ru-RU" sz="3200" b="1" dirty="0" err="1" smtClean="0"/>
              <a:t>човешкото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здраве</a:t>
            </a:r>
            <a:endParaRPr lang="bg-BG" sz="3200" b="1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285720" y="1571612"/>
            <a:ext cx="3214710" cy="467678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1.Замърсяване </a:t>
            </a:r>
            <a:r>
              <a:rPr lang="ru-RU" sz="2000" b="1" dirty="0" smtClean="0"/>
              <a:t>на </a:t>
            </a:r>
            <a:r>
              <a:rPr lang="ru-RU" sz="2000" b="1" dirty="0" err="1" smtClean="0"/>
              <a:t>въздуха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респираторни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проблеми</a:t>
            </a:r>
            <a:endParaRPr lang="ru-RU" sz="2000" b="1" dirty="0" smtClean="0"/>
          </a:p>
          <a:p>
            <a:r>
              <a:rPr lang="ru-RU" sz="2000" dirty="0" err="1" smtClean="0"/>
              <a:t>Изменението</a:t>
            </a:r>
            <a:r>
              <a:rPr lang="ru-RU" sz="2000" dirty="0" smtClean="0"/>
              <a:t> на климата </a:t>
            </a:r>
            <a:r>
              <a:rPr lang="ru-RU" sz="2000" dirty="0" err="1" smtClean="0"/>
              <a:t>ще</a:t>
            </a:r>
            <a:r>
              <a:rPr lang="ru-RU" sz="2000" dirty="0" smtClean="0"/>
              <a:t> се отрази на </a:t>
            </a:r>
            <a:r>
              <a:rPr lang="ru-RU" sz="2000" dirty="0" err="1" smtClean="0"/>
              <a:t>качеството</a:t>
            </a:r>
            <a:r>
              <a:rPr lang="ru-RU" sz="2000" dirty="0" smtClean="0"/>
              <a:t> </a:t>
            </a:r>
            <a:r>
              <a:rPr lang="ru-RU" sz="2000" dirty="0" err="1" smtClean="0"/>
              <a:t>на</a:t>
            </a:r>
            <a:r>
              <a:rPr lang="ru-RU" sz="2000" dirty="0" smtClean="0"/>
              <a:t> </a:t>
            </a:r>
            <a:r>
              <a:rPr lang="ru-RU" sz="2000" dirty="0" err="1" smtClean="0"/>
              <a:t>въздуха</a:t>
            </a:r>
            <a:r>
              <a:rPr lang="ru-RU" sz="2000" dirty="0" smtClean="0"/>
              <a:t> </a:t>
            </a:r>
            <a:r>
              <a:rPr lang="ru-RU" sz="2000" dirty="0" smtClean="0"/>
              <a:t>по </a:t>
            </a:r>
            <a:r>
              <a:rPr lang="ru-RU" sz="2000" dirty="0" err="1" smtClean="0"/>
              <a:t>няколко</a:t>
            </a:r>
            <a:r>
              <a:rPr lang="ru-RU" sz="2000" dirty="0" smtClean="0"/>
              <a:t> </a:t>
            </a:r>
            <a:r>
              <a:rPr lang="ru-RU" sz="2000" dirty="0" smtClean="0"/>
              <a:t>начина. 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бъде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повлияно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производството</a:t>
            </a:r>
            <a:r>
              <a:rPr lang="ru-RU" sz="2000" dirty="0" smtClean="0"/>
              <a:t> и </a:t>
            </a:r>
            <a:r>
              <a:rPr lang="ru-RU" sz="2000" dirty="0" err="1" smtClean="0"/>
              <a:t>степента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алергичност</a:t>
            </a:r>
            <a:r>
              <a:rPr lang="ru-RU" sz="2000" dirty="0" smtClean="0"/>
              <a:t> </a:t>
            </a:r>
            <a:r>
              <a:rPr lang="ru-RU" sz="2000" dirty="0" err="1" smtClean="0"/>
              <a:t>на</a:t>
            </a:r>
            <a:r>
              <a:rPr lang="ru-RU" sz="2000" dirty="0" smtClean="0"/>
              <a:t> </a:t>
            </a:r>
            <a:r>
              <a:rPr lang="ru-RU" sz="2000" dirty="0" err="1" smtClean="0"/>
              <a:t>алергените</a:t>
            </a:r>
            <a:r>
              <a:rPr lang="ru-RU" sz="2000" dirty="0" smtClean="0"/>
              <a:t>, </a:t>
            </a:r>
            <a:r>
              <a:rPr lang="ru-RU" sz="2000" dirty="0" err="1" smtClean="0"/>
              <a:t>като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полени</a:t>
            </a:r>
            <a:r>
              <a:rPr lang="ru-RU" sz="2000" dirty="0" smtClean="0"/>
              <a:t> и спори на плесени, </a:t>
            </a:r>
            <a:r>
              <a:rPr lang="ru-RU" sz="2000" dirty="0" err="1" smtClean="0"/>
              <a:t>ще</a:t>
            </a:r>
            <a:r>
              <a:rPr lang="ru-RU" sz="2000" dirty="0" smtClean="0"/>
              <a:t> се </a:t>
            </a:r>
            <a:r>
              <a:rPr lang="ru-RU" sz="2000" dirty="0" err="1" smtClean="0"/>
              <a:t>увеличи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концентрацията</a:t>
            </a:r>
            <a:r>
              <a:rPr lang="ru-RU" sz="2000" dirty="0" smtClean="0"/>
              <a:t> </a:t>
            </a:r>
            <a:r>
              <a:rPr lang="ru-RU" sz="2000" dirty="0" smtClean="0"/>
              <a:t>на </a:t>
            </a:r>
            <a:r>
              <a:rPr lang="ru-RU" sz="2000" dirty="0" err="1" smtClean="0"/>
              <a:t>приземен</a:t>
            </a:r>
            <a:r>
              <a:rPr lang="ru-RU" sz="2000" dirty="0" smtClean="0"/>
              <a:t> озон, </a:t>
            </a:r>
            <a:r>
              <a:rPr lang="ru-RU" sz="2000" dirty="0" err="1" smtClean="0"/>
              <a:t>фини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прахови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частици</a:t>
            </a:r>
            <a:r>
              <a:rPr lang="ru-RU" sz="2000" dirty="0" smtClean="0"/>
              <a:t> и прах.</a:t>
            </a:r>
            <a:endParaRPr lang="bg-BG" sz="200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5058" name="Picture 2" descr="Кашлица при деца - най-добрият начин да се справим -Мирта Медик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571612"/>
            <a:ext cx="5274175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514352"/>
            <a:ext cx="8286808" cy="985822"/>
          </a:xfrm>
        </p:spPr>
        <p:txBody>
          <a:bodyPr/>
          <a:lstStyle/>
          <a:p>
            <a:pPr algn="ctr"/>
            <a:r>
              <a:rPr lang="ru-RU" sz="2800" b="1" dirty="0" err="1" smtClean="0"/>
              <a:t>Климатичните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промени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човешкото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здраве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28596" y="1676400"/>
            <a:ext cx="3143272" cy="4967310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/>
              <a:t>2.Излагане на </a:t>
            </a:r>
            <a:r>
              <a:rPr lang="ru-RU" sz="2000" b="1" dirty="0" err="1" smtClean="0"/>
              <a:t>слънчеви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лъчи</a:t>
            </a:r>
            <a:endParaRPr lang="ru-RU" sz="2000" b="1" dirty="0" smtClean="0"/>
          </a:p>
          <a:p>
            <a:r>
              <a:rPr lang="ru-RU" sz="2000" dirty="0" err="1" smtClean="0"/>
              <a:t>Въпреки</a:t>
            </a:r>
            <a:r>
              <a:rPr lang="ru-RU" sz="2000" dirty="0" smtClean="0"/>
              <a:t> </a:t>
            </a:r>
            <a:r>
              <a:rPr lang="ru-RU" sz="2000" dirty="0" err="1" smtClean="0"/>
              <a:t>че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изтъняването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озоновия</a:t>
            </a:r>
            <a:r>
              <a:rPr lang="ru-RU" sz="2000" dirty="0" smtClean="0"/>
              <a:t> слой само по </a:t>
            </a:r>
            <a:r>
              <a:rPr lang="ru-RU" sz="2000" dirty="0" smtClean="0"/>
              <a:t>себе си </a:t>
            </a:r>
            <a:r>
              <a:rPr lang="ru-RU" sz="2000" dirty="0" smtClean="0"/>
              <a:t>не е част от </a:t>
            </a:r>
            <a:r>
              <a:rPr lang="ru-RU" sz="2000" dirty="0" err="1" smtClean="0"/>
              <a:t>изменението</a:t>
            </a:r>
            <a:r>
              <a:rPr lang="ru-RU" sz="2000" dirty="0" smtClean="0"/>
              <a:t> на </a:t>
            </a:r>
            <a:r>
              <a:rPr lang="ru-RU" sz="2000" dirty="0" smtClean="0"/>
              <a:t>климата, </a:t>
            </a:r>
            <a:r>
              <a:rPr lang="ru-RU" sz="2000" dirty="0" err="1" smtClean="0"/>
              <a:t>определени</a:t>
            </a:r>
            <a:r>
              <a:rPr lang="ru-RU" sz="2000" dirty="0" smtClean="0"/>
              <a:t> </a:t>
            </a:r>
            <a:r>
              <a:rPr lang="ru-RU" sz="2000" dirty="0" err="1" smtClean="0"/>
              <a:t>газови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емисии</a:t>
            </a:r>
            <a:r>
              <a:rPr lang="ru-RU" sz="2000" dirty="0" smtClean="0"/>
              <a:t> </a:t>
            </a:r>
            <a:r>
              <a:rPr lang="ru-RU" sz="2000" dirty="0" err="1" smtClean="0"/>
              <a:t>допринасят</a:t>
            </a:r>
            <a:r>
              <a:rPr lang="ru-RU" sz="2000" dirty="0" smtClean="0"/>
              <a:t> за </a:t>
            </a:r>
            <a:r>
              <a:rPr lang="ru-RU" sz="2000" dirty="0" err="1" smtClean="0"/>
              <a:t>причинно-следствената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връзка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двете</a:t>
            </a:r>
            <a:r>
              <a:rPr lang="ru-RU" sz="2000" dirty="0" smtClean="0"/>
              <a:t> явления</a:t>
            </a:r>
            <a:r>
              <a:rPr lang="ru-RU" sz="20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Продължаващото</a:t>
            </a:r>
            <a:r>
              <a:rPr lang="ru-RU" sz="2000" dirty="0" smtClean="0"/>
              <a:t> </a:t>
            </a:r>
            <a:r>
              <a:rPr lang="ru-RU" sz="2000" dirty="0" err="1" smtClean="0"/>
              <a:t>отделяне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емисии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изгарянето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изкопаеми</a:t>
            </a:r>
            <a:r>
              <a:rPr lang="ru-RU" sz="2000" dirty="0" smtClean="0"/>
              <a:t> </a:t>
            </a:r>
            <a:r>
              <a:rPr lang="ru-RU" sz="2000" dirty="0" err="1" smtClean="0"/>
              <a:t>горива</a:t>
            </a:r>
            <a:r>
              <a:rPr lang="ru-RU" sz="2000" dirty="0" smtClean="0"/>
              <a:t> </a:t>
            </a:r>
            <a:r>
              <a:rPr lang="ru-RU" sz="2000" dirty="0" smtClean="0"/>
              <a:t>се </a:t>
            </a:r>
            <a:r>
              <a:rPr lang="ru-RU" sz="2000" dirty="0" err="1" smtClean="0"/>
              <a:t>очаква</a:t>
            </a:r>
            <a:r>
              <a:rPr lang="ru-RU" sz="2000" dirty="0" smtClean="0"/>
              <a:t> да </a:t>
            </a:r>
            <a:r>
              <a:rPr lang="ru-RU" sz="2000" dirty="0" err="1" smtClean="0"/>
              <a:t>попречи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възстановяването</a:t>
            </a:r>
            <a:r>
              <a:rPr lang="ru-RU" sz="2000" dirty="0" smtClean="0"/>
              <a:t> </a:t>
            </a:r>
            <a:r>
              <a:rPr lang="ru-RU" sz="2000" dirty="0" err="1" smtClean="0"/>
              <a:t>на</a:t>
            </a:r>
            <a:r>
              <a:rPr lang="ru-RU" sz="2000" dirty="0" smtClean="0"/>
              <a:t> </a:t>
            </a:r>
            <a:r>
              <a:rPr lang="ru-RU" sz="2000" dirty="0" err="1" smtClean="0"/>
              <a:t>озоновия</a:t>
            </a:r>
            <a:r>
              <a:rPr lang="ru-RU" sz="2000" dirty="0" smtClean="0"/>
              <a:t> слой </a:t>
            </a:r>
            <a:r>
              <a:rPr lang="ru-RU" sz="2000" dirty="0" smtClean="0"/>
              <a:t>и да </a:t>
            </a:r>
            <a:r>
              <a:rPr lang="ru-RU" sz="2000" dirty="0" err="1" smtClean="0"/>
              <a:t>доведе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по-нататъшното</a:t>
            </a:r>
            <a:r>
              <a:rPr lang="ru-RU" sz="2000" dirty="0" smtClean="0"/>
              <a:t> </a:t>
            </a:r>
            <a:r>
              <a:rPr lang="ru-RU" sz="2000" dirty="0" err="1" smtClean="0"/>
              <a:t>му</a:t>
            </a:r>
            <a:r>
              <a:rPr lang="ru-RU" sz="2000" dirty="0" smtClean="0"/>
              <a:t> </a:t>
            </a:r>
            <a:r>
              <a:rPr lang="ru-RU" sz="2000" dirty="0" err="1" smtClean="0"/>
              <a:t>изтъняване</a:t>
            </a:r>
            <a:r>
              <a:rPr lang="ru-RU" sz="2000" dirty="0" smtClean="0"/>
              <a:t>.</a:t>
            </a:r>
            <a:endParaRPr lang="ru-RU" sz="2000" b="1" dirty="0" smtClean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6082" name="Picture 2" descr="Меланомен рак на кожата – Коварният рак – лечение, диагностика, превенци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714488"/>
            <a:ext cx="504824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985822"/>
          </a:xfrm>
        </p:spPr>
        <p:txBody>
          <a:bodyPr/>
          <a:lstStyle/>
          <a:p>
            <a:pPr algn="ctr"/>
            <a:r>
              <a:rPr lang="bg-BG" sz="3200" b="1" dirty="0" smtClean="0"/>
              <a:t>Промени в климата</a:t>
            </a:r>
            <a:endParaRPr lang="bg-BG" sz="3200" b="1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285720" y="1676400"/>
            <a:ext cx="3429024" cy="4572000"/>
          </a:xfrm>
        </p:spPr>
        <p:txBody>
          <a:bodyPr>
            <a:noAutofit/>
          </a:bodyPr>
          <a:lstStyle/>
          <a:p>
            <a:pPr marL="342900" indent="-342900"/>
            <a:r>
              <a:rPr lang="bg-BG" sz="2000" b="1" dirty="0" smtClean="0"/>
              <a:t>1.Топлинен удар</a:t>
            </a:r>
          </a:p>
          <a:p>
            <a:pPr marL="342900" indent="-342900"/>
            <a:r>
              <a:rPr lang="bg-BG" sz="2000" dirty="0" smtClean="0"/>
              <a:t>Г</a:t>
            </a:r>
            <a:r>
              <a:rPr lang="ru-RU" sz="2000" dirty="0" err="1" smtClean="0"/>
              <a:t>орещите</a:t>
            </a:r>
            <a:r>
              <a:rPr lang="ru-RU" sz="2000" dirty="0" smtClean="0"/>
              <a:t> </a:t>
            </a:r>
            <a:r>
              <a:rPr lang="ru-RU" sz="2000" dirty="0" err="1" smtClean="0"/>
              <a:t>вълни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причиняват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обрив,синкоп</a:t>
            </a:r>
            <a:r>
              <a:rPr lang="ru-RU" sz="2000" dirty="0" smtClean="0"/>
              <a:t>, </a:t>
            </a:r>
            <a:r>
              <a:rPr lang="ru-RU" sz="2000" dirty="0" err="1" smtClean="0"/>
              <a:t>крампи</a:t>
            </a:r>
            <a:r>
              <a:rPr lang="ru-RU" sz="2000" dirty="0" smtClean="0"/>
              <a:t>, </a:t>
            </a:r>
            <a:r>
              <a:rPr lang="ru-RU" sz="2000" dirty="0" err="1" smtClean="0"/>
              <a:t>изтощение</a:t>
            </a:r>
            <a:r>
              <a:rPr lang="ru-RU" sz="2000" dirty="0" smtClean="0"/>
              <a:t> и удар </a:t>
            </a:r>
            <a:r>
              <a:rPr lang="ru-RU" sz="2000" dirty="0" smtClean="0"/>
              <a:t>. </a:t>
            </a:r>
            <a:r>
              <a:rPr lang="ru-RU" sz="2000" dirty="0" err="1" smtClean="0"/>
              <a:t>Топлинният</a:t>
            </a:r>
            <a:r>
              <a:rPr lang="ru-RU" sz="2000" dirty="0" smtClean="0"/>
              <a:t> удар е </a:t>
            </a:r>
            <a:r>
              <a:rPr lang="ru-RU" sz="2000" dirty="0" err="1" smtClean="0"/>
              <a:t>най-сериозната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последица</a:t>
            </a:r>
            <a:r>
              <a:rPr lang="ru-RU" sz="2000" dirty="0" smtClean="0"/>
              <a:t> и е </a:t>
            </a:r>
            <a:r>
              <a:rPr lang="ru-RU" sz="2000" dirty="0" err="1" smtClean="0"/>
              <a:t>резултат</a:t>
            </a:r>
            <a:r>
              <a:rPr lang="ru-RU" sz="2000" dirty="0" smtClean="0"/>
              <a:t> </a:t>
            </a:r>
            <a:r>
              <a:rPr lang="ru-RU" sz="2000" dirty="0" smtClean="0"/>
              <a:t>от нарушена </a:t>
            </a:r>
            <a:r>
              <a:rPr lang="ru-RU" sz="2000" dirty="0" err="1" smtClean="0"/>
              <a:t>терморегулация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тялото.Той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да </a:t>
            </a:r>
            <a:r>
              <a:rPr lang="ru-RU" sz="2000" dirty="0" err="1" smtClean="0"/>
              <a:t>предизвика</a:t>
            </a:r>
            <a:r>
              <a:rPr lang="ru-RU" sz="2000" dirty="0" smtClean="0"/>
              <a:t> </a:t>
            </a:r>
            <a:r>
              <a:rPr lang="ru-RU" sz="2000" dirty="0" err="1" smtClean="0"/>
              <a:t>увеличаване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телесната</a:t>
            </a:r>
            <a:r>
              <a:rPr lang="ru-RU" sz="2000" dirty="0" smtClean="0"/>
              <a:t> температура </a:t>
            </a:r>
            <a:r>
              <a:rPr lang="ru-RU" sz="2000" dirty="0" smtClean="0"/>
              <a:t>над 40</a:t>
            </a:r>
            <a:r>
              <a:rPr lang="ru-RU" sz="2000" baseline="30000" dirty="0" smtClean="0"/>
              <a:t>0</a:t>
            </a:r>
            <a:r>
              <a:rPr lang="ru-RU" sz="2000" dirty="0" smtClean="0"/>
              <a:t>С</a:t>
            </a:r>
            <a:r>
              <a:rPr lang="ru-RU" sz="2000" dirty="0" smtClean="0"/>
              <a:t>, тахикардия, </a:t>
            </a:r>
            <a:r>
              <a:rPr lang="ru-RU" sz="2000" dirty="0" err="1" smtClean="0"/>
              <a:t>промени</a:t>
            </a:r>
            <a:r>
              <a:rPr lang="ru-RU" sz="2000" dirty="0" smtClean="0"/>
              <a:t> в </a:t>
            </a:r>
            <a:r>
              <a:rPr lang="ru-RU" sz="2000" dirty="0" err="1" smtClean="0"/>
              <a:t>менталния</a:t>
            </a:r>
            <a:r>
              <a:rPr lang="ru-RU" sz="2000" dirty="0" smtClean="0"/>
              <a:t> статус и </a:t>
            </a:r>
            <a:r>
              <a:rPr lang="ru-RU" sz="2000" dirty="0" err="1" smtClean="0"/>
              <a:t>смърт</a:t>
            </a:r>
            <a:r>
              <a:rPr lang="ru-RU" sz="2000" dirty="0" smtClean="0"/>
              <a:t>.</a:t>
            </a:r>
            <a:endParaRPr lang="bg-BG" sz="2000" dirty="0" smtClean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714744" y="1676400"/>
            <a:ext cx="4972056" cy="4572000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7108" name="Picture 4" descr="Топлинен удар: признаци, съвети за бързо реагиране и предотвратяване |  Puls.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857364"/>
            <a:ext cx="514353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85720" y="514352"/>
            <a:ext cx="8429684" cy="771508"/>
          </a:xfrm>
        </p:spPr>
        <p:txBody>
          <a:bodyPr/>
          <a:lstStyle/>
          <a:p>
            <a:pPr algn="ctr"/>
            <a:r>
              <a:rPr lang="bg-BG" sz="3200" b="1" dirty="0" smtClean="0"/>
              <a:t>Промени в климата</a:t>
            </a:r>
            <a:endParaRPr lang="bg-BG" sz="3200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214282" y="1428736"/>
            <a:ext cx="3643338" cy="507209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2.Природни </a:t>
            </a:r>
            <a:r>
              <a:rPr lang="ru-RU" sz="2000" b="1" dirty="0" smtClean="0"/>
              <a:t>бедствия: </a:t>
            </a:r>
            <a:r>
              <a:rPr lang="ru-RU" sz="2000" b="1" dirty="0" err="1" smtClean="0"/>
              <a:t>удавяне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дехидратация</a:t>
            </a:r>
            <a:r>
              <a:rPr lang="ru-RU" sz="2000" b="1" dirty="0" smtClean="0"/>
              <a:t>,</a:t>
            </a:r>
            <a:br>
              <a:rPr lang="ru-RU" sz="2000" b="1" dirty="0" smtClean="0"/>
            </a:br>
            <a:r>
              <a:rPr lang="ru-RU" sz="2000" b="1" dirty="0" err="1" smtClean="0"/>
              <a:t>стомашно-чревни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заболявания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психологическа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травма</a:t>
            </a:r>
          </a:p>
          <a:p>
            <a:r>
              <a:rPr lang="ru-RU" sz="2000" dirty="0" err="1" smtClean="0"/>
              <a:t>Климатичните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катастрофи</a:t>
            </a:r>
            <a:r>
              <a:rPr lang="ru-RU" sz="2000" dirty="0" smtClean="0"/>
              <a:t> </a:t>
            </a:r>
            <a:r>
              <a:rPr lang="ru-RU" sz="2000" dirty="0" err="1" smtClean="0"/>
              <a:t>унищожават</a:t>
            </a:r>
            <a:r>
              <a:rPr lang="ru-RU" sz="2000" dirty="0" smtClean="0"/>
              <a:t> </a:t>
            </a:r>
            <a:r>
              <a:rPr lang="ru-RU" sz="2000" dirty="0" err="1" smtClean="0"/>
              <a:t>домове</a:t>
            </a:r>
            <a:r>
              <a:rPr lang="ru-RU" sz="2000" dirty="0" smtClean="0"/>
              <a:t>, </a:t>
            </a:r>
            <a:r>
              <a:rPr lang="ru-RU" sz="2000" dirty="0" err="1" smtClean="0"/>
              <a:t>което</a:t>
            </a:r>
            <a:r>
              <a:rPr lang="ru-RU" sz="2000" dirty="0" smtClean="0"/>
              <a:t> води до </a:t>
            </a:r>
            <a:r>
              <a:rPr lang="ru-RU" sz="2000" dirty="0" err="1" smtClean="0"/>
              <a:t>изграждането</a:t>
            </a:r>
            <a:r>
              <a:rPr lang="ru-RU" sz="2000" dirty="0" smtClean="0"/>
              <a:t> </a:t>
            </a:r>
            <a:r>
              <a:rPr lang="ru-RU" sz="2000" dirty="0" smtClean="0"/>
              <a:t>на </a:t>
            </a:r>
            <a:r>
              <a:rPr lang="ru-RU" sz="2000" dirty="0" err="1" smtClean="0"/>
              <a:t>бежански</a:t>
            </a:r>
            <a:r>
              <a:rPr lang="ru-RU" sz="2000" dirty="0" smtClean="0"/>
              <a:t> лагери, </a:t>
            </a:r>
            <a:r>
              <a:rPr lang="ru-RU" sz="2000" dirty="0" err="1" smtClean="0"/>
              <a:t>където</a:t>
            </a:r>
            <a:r>
              <a:rPr lang="ru-RU" sz="2000" dirty="0" smtClean="0"/>
              <a:t> </a:t>
            </a:r>
            <a:r>
              <a:rPr lang="ru-RU" sz="2000" dirty="0" err="1" smtClean="0"/>
              <a:t>инфекциозните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заболявания</a:t>
            </a:r>
            <a:r>
              <a:rPr lang="ru-RU" sz="2000" dirty="0" smtClean="0"/>
              <a:t> </a:t>
            </a:r>
            <a:r>
              <a:rPr lang="ru-RU" sz="2000" dirty="0" err="1" smtClean="0"/>
              <a:t>са</a:t>
            </a:r>
            <a:r>
              <a:rPr lang="ru-RU" sz="2000" dirty="0" smtClean="0"/>
              <a:t> </a:t>
            </a:r>
            <a:r>
              <a:rPr lang="ru-RU" sz="2000" dirty="0" smtClean="0"/>
              <a:t>чести. </a:t>
            </a:r>
            <a:r>
              <a:rPr lang="ru-RU" sz="2000" dirty="0" err="1" smtClean="0"/>
              <a:t>Болести</a:t>
            </a:r>
            <a:r>
              <a:rPr lang="ru-RU" sz="2000" dirty="0" smtClean="0"/>
              <a:t>, </a:t>
            </a:r>
            <a:r>
              <a:rPr lang="ru-RU" sz="2000" dirty="0" err="1" smtClean="0"/>
              <a:t>пренасяни</a:t>
            </a:r>
            <a:r>
              <a:rPr lang="ru-RU" sz="2000" dirty="0" smtClean="0"/>
              <a:t> от </a:t>
            </a:r>
            <a:r>
              <a:rPr lang="ru-RU" sz="2000" dirty="0" err="1" smtClean="0"/>
              <a:t>комари</a:t>
            </a:r>
            <a:r>
              <a:rPr lang="ru-RU" sz="2000" dirty="0" smtClean="0"/>
              <a:t>, </a:t>
            </a:r>
            <a:r>
              <a:rPr lang="ru-RU" sz="2000" dirty="0" err="1" smtClean="0"/>
              <a:t>както</a:t>
            </a:r>
            <a:r>
              <a:rPr lang="ru-RU" sz="2000" dirty="0" smtClean="0"/>
              <a:t> и </a:t>
            </a:r>
            <a:r>
              <a:rPr lang="ru-RU" sz="2000" dirty="0" err="1" smtClean="0"/>
              <a:t>други</a:t>
            </a:r>
            <a:r>
              <a:rPr lang="ru-RU" sz="2000" dirty="0" smtClean="0"/>
              <a:t> </a:t>
            </a:r>
            <a:r>
              <a:rPr lang="ru-RU" sz="2000" dirty="0" err="1" smtClean="0"/>
              <a:t>векторно-преносими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забо</a:t>
            </a:r>
            <a:r>
              <a:rPr lang="ru-RU" sz="2000" dirty="0" smtClean="0"/>
              <a:t>-</a:t>
            </a:r>
            <a:br>
              <a:rPr lang="ru-RU" sz="2000" dirty="0" smtClean="0"/>
            </a:br>
            <a:r>
              <a:rPr lang="ru-RU" sz="2000" dirty="0" err="1" smtClean="0"/>
              <a:t>лявания</a:t>
            </a:r>
            <a:r>
              <a:rPr lang="ru-RU" sz="2000" dirty="0" smtClean="0"/>
              <a:t>, </a:t>
            </a:r>
            <a:r>
              <a:rPr lang="ru-RU" sz="2000" dirty="0" err="1" smtClean="0"/>
              <a:t>могат</a:t>
            </a:r>
            <a:r>
              <a:rPr lang="ru-RU" sz="2000" dirty="0" smtClean="0"/>
              <a:t> да увеличат </a:t>
            </a:r>
            <a:r>
              <a:rPr lang="ru-RU" sz="2000" dirty="0" err="1" smtClean="0"/>
              <a:t>честотата</a:t>
            </a:r>
            <a:r>
              <a:rPr lang="ru-RU" sz="2000" dirty="0" smtClean="0"/>
              <a:t> </a:t>
            </a:r>
            <a:r>
              <a:rPr lang="ru-RU" sz="2000" dirty="0" smtClean="0"/>
              <a:t>си.</a:t>
            </a:r>
            <a:endParaRPr lang="bg-BG" sz="200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8130" name="Picture 2" descr="Световния ден за превенция на природните и стихийни бедствия отбелязваме  днес - PlovdivNow.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500174"/>
            <a:ext cx="528638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58204" cy="72705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Климатични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промени</a:t>
            </a:r>
            <a:r>
              <a:rPr lang="ru-RU" sz="3200" b="1" dirty="0" smtClean="0"/>
              <a:t> (г</a:t>
            </a:r>
            <a:r>
              <a:rPr lang="bg-BG" sz="3200" b="1" dirty="0" err="1" smtClean="0"/>
              <a:t>лобално</a:t>
            </a:r>
            <a:r>
              <a:rPr lang="bg-BG" sz="3200" b="1" dirty="0" smtClean="0"/>
              <a:t> затопляне) </a:t>
            </a:r>
            <a:r>
              <a:rPr lang="ru-RU" sz="3200" b="1" dirty="0" smtClean="0"/>
              <a:t> </a:t>
            </a:r>
            <a:endParaRPr lang="bg-BG" sz="3200" b="1" dirty="0"/>
          </a:p>
        </p:txBody>
      </p:sp>
      <p:sp>
        <p:nvSpPr>
          <p:cNvPr id="7" name="Текстов контейнер 6"/>
          <p:cNvSpPr>
            <a:spLocks noGrp="1"/>
          </p:cNvSpPr>
          <p:nvPr>
            <p:ph type="body" idx="2"/>
          </p:nvPr>
        </p:nvSpPr>
        <p:spPr>
          <a:xfrm>
            <a:off x="428596" y="1214422"/>
            <a:ext cx="3008313" cy="5357850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Терминът</a:t>
            </a:r>
            <a:r>
              <a:rPr lang="ru-RU" sz="2000" dirty="0" smtClean="0"/>
              <a:t> </a:t>
            </a:r>
            <a:r>
              <a:rPr lang="ru-RU" sz="2000" dirty="0" err="1" smtClean="0"/>
              <a:t>климатични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промени</a:t>
            </a:r>
            <a:r>
              <a:rPr lang="ru-RU" sz="2000" dirty="0" smtClean="0"/>
              <a:t> </a:t>
            </a:r>
            <a:r>
              <a:rPr lang="ru-RU" sz="2000" dirty="0" err="1" smtClean="0"/>
              <a:t>описва</a:t>
            </a:r>
            <a:r>
              <a:rPr lang="ru-RU" sz="2000" dirty="0" smtClean="0"/>
              <a:t> </a:t>
            </a:r>
            <a:r>
              <a:rPr lang="ru-RU" sz="2000" dirty="0" err="1" smtClean="0"/>
              <a:t>измененията</a:t>
            </a:r>
            <a:r>
              <a:rPr lang="ru-RU" sz="2000" dirty="0" smtClean="0"/>
              <a:t> в климата на </a:t>
            </a:r>
            <a:r>
              <a:rPr lang="ru-RU" sz="2000" dirty="0" err="1" smtClean="0"/>
              <a:t>Земята</a:t>
            </a:r>
            <a:r>
              <a:rPr lang="ru-RU" sz="2000" dirty="0" smtClean="0"/>
              <a:t> за </a:t>
            </a:r>
            <a:r>
              <a:rPr lang="ru-RU" sz="2000" dirty="0" err="1" smtClean="0"/>
              <a:t>дълъг</a:t>
            </a:r>
            <a:r>
              <a:rPr lang="ru-RU" sz="2000" dirty="0" smtClean="0"/>
              <a:t> период от </a:t>
            </a:r>
            <a:r>
              <a:rPr lang="ru-RU" sz="2000" dirty="0" err="1" smtClean="0"/>
              <a:t>време</a:t>
            </a:r>
            <a:r>
              <a:rPr lang="ru-RU" sz="2000" dirty="0" smtClean="0"/>
              <a:t>. Пример за изменение на климата е </a:t>
            </a:r>
            <a:r>
              <a:rPr lang="ru-RU" sz="2000" dirty="0" err="1" smtClean="0"/>
              <a:t>предизвиканото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предимно</a:t>
            </a:r>
            <a:r>
              <a:rPr lang="ru-RU" sz="2000" dirty="0" smtClean="0"/>
              <a:t> от </a:t>
            </a:r>
            <a:r>
              <a:rPr lang="ru-RU" sz="2000" dirty="0" err="1" smtClean="0"/>
              <a:t>човека</a:t>
            </a:r>
            <a:r>
              <a:rPr lang="ru-RU" sz="2000" dirty="0" smtClean="0"/>
              <a:t> </a:t>
            </a:r>
            <a:r>
              <a:rPr lang="ru-RU" sz="2000" dirty="0" err="1" smtClean="0"/>
              <a:t>глобално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затопляне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Ако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бъдат</a:t>
            </a:r>
            <a:r>
              <a:rPr lang="ru-RU" sz="2000" dirty="0" smtClean="0"/>
              <a:t> </a:t>
            </a:r>
            <a:r>
              <a:rPr lang="ru-RU" sz="2000" dirty="0" err="1" smtClean="0"/>
              <a:t>взети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спешни</a:t>
            </a:r>
            <a:r>
              <a:rPr lang="ru-RU" sz="2000" dirty="0" smtClean="0"/>
              <a:t> мерки, </a:t>
            </a:r>
            <a:r>
              <a:rPr lang="ru-RU" sz="2000" dirty="0" err="1" smtClean="0"/>
              <a:t>средната</a:t>
            </a:r>
            <a:r>
              <a:rPr lang="ru-RU" sz="2000" dirty="0" smtClean="0"/>
              <a:t> температура на </a:t>
            </a:r>
            <a:r>
              <a:rPr lang="ru-RU" sz="2000" dirty="0" err="1" smtClean="0"/>
              <a:t>планетата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продължи</a:t>
            </a:r>
            <a:r>
              <a:rPr lang="ru-RU" sz="2000" dirty="0" smtClean="0"/>
              <a:t> да се </a:t>
            </a:r>
            <a:r>
              <a:rPr lang="ru-RU" sz="2000" dirty="0" err="1" smtClean="0"/>
              <a:t>покачва</a:t>
            </a:r>
            <a:r>
              <a:rPr lang="ru-RU" sz="2000" dirty="0" smtClean="0"/>
              <a:t> - с </a:t>
            </a:r>
            <a:r>
              <a:rPr lang="ru-RU" sz="2000" dirty="0" err="1" smtClean="0"/>
              <a:t>опустошителни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последици</a:t>
            </a:r>
            <a:r>
              <a:rPr lang="ru-RU" sz="2000" dirty="0" smtClean="0"/>
              <a:t> за много </a:t>
            </a:r>
            <a:r>
              <a:rPr lang="ru-RU" sz="2000" dirty="0" err="1" smtClean="0"/>
              <a:t>региони</a:t>
            </a:r>
            <a:r>
              <a:rPr lang="ru-RU" sz="2000" dirty="0" smtClean="0"/>
              <a:t> по света.</a:t>
            </a:r>
          </a:p>
          <a:p>
            <a:endParaRPr lang="bg-BG" sz="2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3575050" y="1571612"/>
            <a:ext cx="5111750" cy="4554551"/>
          </a:xfrm>
        </p:spPr>
        <p:txBody>
          <a:bodyPr>
            <a:normAutofit/>
          </a:bodyPr>
          <a:lstStyle/>
          <a:p>
            <a:endParaRPr lang="bg-BG" dirty="0"/>
          </a:p>
        </p:txBody>
      </p:sp>
      <p:pic>
        <p:nvPicPr>
          <p:cNvPr id="1026" name="Picture 2" descr="https://upload.wikimedia.org/wikipedia/commons/thumb/b/be/Earth_Temperature.gif/480px-Earth_Temperatur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357298"/>
            <a:ext cx="571500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700070"/>
          </a:xfrm>
        </p:spPr>
        <p:txBody>
          <a:bodyPr/>
          <a:lstStyle/>
          <a:p>
            <a:pPr algn="ctr"/>
            <a:r>
              <a:rPr lang="bg-BG" sz="3200" b="1" dirty="0" smtClean="0"/>
              <a:t>Екологични проблеми</a:t>
            </a:r>
            <a:endParaRPr lang="bg-BG" sz="3200" b="1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285720" y="1428736"/>
            <a:ext cx="2286016" cy="4786314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Новопоявяващи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възвръщащи</a:t>
            </a:r>
            <a:r>
              <a:rPr lang="ru-RU" sz="2000" b="1" dirty="0" smtClean="0"/>
              <a:t> се сред </a:t>
            </a:r>
            <a:r>
              <a:rPr lang="ru-RU" sz="2000" b="1" dirty="0" err="1" smtClean="0"/>
              <a:t>хората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err="1" smtClean="0"/>
              <a:t>инфекциозни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болести</a:t>
            </a:r>
            <a:endParaRPr lang="ru-RU" sz="2000" b="1" dirty="0" smtClean="0"/>
          </a:p>
          <a:p>
            <a:r>
              <a:rPr lang="ru-RU" sz="2000" dirty="0" err="1" smtClean="0"/>
              <a:t>Разпространение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микотоксини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алергени</a:t>
            </a:r>
            <a:r>
              <a:rPr lang="ru-RU" sz="2000" dirty="0" smtClean="0"/>
              <a:t>, </a:t>
            </a:r>
            <a:r>
              <a:rPr lang="ru-RU" sz="2000" dirty="0" err="1" smtClean="0"/>
              <a:t>инфекциозни</a:t>
            </a:r>
            <a:r>
              <a:rPr lang="ru-RU" sz="2000" dirty="0" smtClean="0"/>
              <a:t> и </a:t>
            </a:r>
            <a:r>
              <a:rPr lang="ru-RU" sz="2000" dirty="0" err="1" smtClean="0"/>
              <a:t>паразитни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заболявания</a:t>
            </a:r>
            <a:endParaRPr lang="ru-RU" sz="2000" dirty="0" smtClean="0"/>
          </a:p>
          <a:p>
            <a:endParaRPr lang="bg-BG" sz="2000" dirty="0"/>
          </a:p>
        </p:txBody>
      </p:sp>
      <p:graphicFrame>
        <p:nvGraphicFramePr>
          <p:cNvPr id="8" name="Контейнер за съдържание 7"/>
          <p:cNvGraphicFramePr>
            <a:graphicFrameLocks noGrp="1"/>
          </p:cNvGraphicFramePr>
          <p:nvPr>
            <p:ph sz="half" idx="1"/>
          </p:nvPr>
        </p:nvGraphicFramePr>
        <p:xfrm>
          <a:off x="2643174" y="1428735"/>
          <a:ext cx="6286544" cy="5212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582"/>
                <a:gridCol w="4973962"/>
              </a:tblGrid>
              <a:tr h="357191">
                <a:tc>
                  <a:txBody>
                    <a:bodyPr/>
                    <a:lstStyle/>
                    <a:p>
                      <a:r>
                        <a:rPr lang="bg-BG" dirty="0" smtClean="0"/>
                        <a:t>Година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353017">
                <a:tc>
                  <a:txBody>
                    <a:bodyPr/>
                    <a:lstStyle/>
                    <a:p>
                      <a:r>
                        <a:rPr lang="bg-BG" dirty="0" smtClean="0"/>
                        <a:t>2001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err="1" smtClean="0"/>
                        <a:t>Бабезиоза</a:t>
                      </a:r>
                      <a:endParaRPr lang="bg-BG" dirty="0"/>
                    </a:p>
                  </a:txBody>
                  <a:tcPr/>
                </a:tc>
              </a:tr>
              <a:tr h="353017">
                <a:tc>
                  <a:txBody>
                    <a:bodyPr/>
                    <a:lstStyle/>
                    <a:p>
                      <a:r>
                        <a:rPr lang="bg-BG" dirty="0" smtClean="0"/>
                        <a:t>2001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Гастроентероколит</a:t>
                      </a:r>
                      <a:endParaRPr lang="bg-BG" dirty="0"/>
                    </a:p>
                  </a:txBody>
                  <a:tcPr/>
                </a:tc>
              </a:tr>
              <a:tr h="353017">
                <a:tc>
                  <a:txBody>
                    <a:bodyPr/>
                    <a:lstStyle/>
                    <a:p>
                      <a:r>
                        <a:rPr lang="bg-BG" dirty="0" smtClean="0"/>
                        <a:t>1958- 2003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Енцефалит</a:t>
                      </a:r>
                      <a:endParaRPr lang="bg-BG" dirty="0"/>
                    </a:p>
                  </a:txBody>
                  <a:tcPr/>
                </a:tc>
              </a:tr>
              <a:tr h="353017">
                <a:tc>
                  <a:txBody>
                    <a:bodyPr/>
                    <a:lstStyle/>
                    <a:p>
                      <a:r>
                        <a:rPr lang="bg-BG" dirty="0" smtClean="0"/>
                        <a:t>2003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Маймунска вариола </a:t>
                      </a:r>
                      <a:endParaRPr lang="bg-BG" dirty="0"/>
                    </a:p>
                  </a:txBody>
                  <a:tcPr/>
                </a:tc>
              </a:tr>
              <a:tr h="353017">
                <a:tc>
                  <a:txBody>
                    <a:bodyPr/>
                    <a:lstStyle/>
                    <a:p>
                      <a:r>
                        <a:rPr lang="bg-BG" dirty="0" smtClean="0"/>
                        <a:t>2003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ТОРС</a:t>
                      </a:r>
                      <a:endParaRPr lang="bg-BG" dirty="0"/>
                    </a:p>
                  </a:txBody>
                  <a:tcPr/>
                </a:tc>
              </a:tr>
              <a:tr h="353017">
                <a:tc>
                  <a:txBody>
                    <a:bodyPr/>
                    <a:lstStyle/>
                    <a:p>
                      <a:r>
                        <a:rPr lang="bg-BG" dirty="0" smtClean="0"/>
                        <a:t>1996-2003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Птичи грип</a:t>
                      </a:r>
                      <a:endParaRPr lang="bg-BG" dirty="0"/>
                    </a:p>
                  </a:txBody>
                  <a:tcPr/>
                </a:tc>
              </a:tr>
              <a:tr h="353017">
                <a:tc>
                  <a:txBody>
                    <a:bodyPr/>
                    <a:lstStyle/>
                    <a:p>
                      <a:r>
                        <a:rPr lang="bg-BG" dirty="0" smtClean="0"/>
                        <a:t>2005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err="1" smtClean="0"/>
                        <a:t>Невроинфекция</a:t>
                      </a:r>
                      <a:endParaRPr lang="bg-BG" dirty="0"/>
                    </a:p>
                  </a:txBody>
                  <a:tcPr/>
                </a:tc>
              </a:tr>
              <a:tr h="353017">
                <a:tc>
                  <a:txBody>
                    <a:bodyPr/>
                    <a:lstStyle/>
                    <a:p>
                      <a:r>
                        <a:rPr lang="bg-BG" dirty="0" smtClean="0"/>
                        <a:t>2005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Енцефалит</a:t>
                      </a:r>
                      <a:endParaRPr lang="bg-BG" dirty="0"/>
                    </a:p>
                  </a:txBody>
                  <a:tcPr/>
                </a:tc>
              </a:tr>
              <a:tr h="353017">
                <a:tc>
                  <a:txBody>
                    <a:bodyPr/>
                    <a:lstStyle/>
                    <a:p>
                      <a:r>
                        <a:rPr lang="bg-BG" dirty="0" smtClean="0"/>
                        <a:t>2006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err="1" smtClean="0"/>
                        <a:t>Хеморагична</a:t>
                      </a:r>
                      <a:r>
                        <a:rPr lang="bg-BG" baseline="0" dirty="0" smtClean="0"/>
                        <a:t> треска</a:t>
                      </a:r>
                      <a:endParaRPr lang="bg-BG" dirty="0"/>
                    </a:p>
                  </a:txBody>
                  <a:tcPr/>
                </a:tc>
              </a:tr>
              <a:tr h="457515">
                <a:tc>
                  <a:txBody>
                    <a:bodyPr/>
                    <a:lstStyle/>
                    <a:p>
                      <a:r>
                        <a:rPr lang="bg-BG" dirty="0" smtClean="0"/>
                        <a:t>2007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err="1" smtClean="0"/>
                        <a:t>Хантавирусен</a:t>
                      </a:r>
                      <a:r>
                        <a:rPr lang="bg-BG" dirty="0" smtClean="0"/>
                        <a:t> </a:t>
                      </a:r>
                      <a:r>
                        <a:rPr lang="bg-BG" dirty="0" err="1" smtClean="0"/>
                        <a:t>кардиопулмонарен</a:t>
                      </a:r>
                      <a:r>
                        <a:rPr lang="bg-BG" dirty="0" smtClean="0"/>
                        <a:t> синдром                                             </a:t>
                      </a:r>
                      <a:endParaRPr lang="bg-BG" dirty="0"/>
                    </a:p>
                  </a:txBody>
                  <a:tcPr/>
                </a:tc>
              </a:tr>
              <a:tr h="353017">
                <a:tc>
                  <a:txBody>
                    <a:bodyPr/>
                    <a:lstStyle/>
                    <a:p>
                      <a:r>
                        <a:rPr lang="bg-BG" dirty="0" smtClean="0"/>
                        <a:t>2007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err="1" smtClean="0"/>
                        <a:t>Лимфоцитарен</a:t>
                      </a:r>
                      <a:r>
                        <a:rPr lang="bg-BG" dirty="0" smtClean="0"/>
                        <a:t> </a:t>
                      </a:r>
                      <a:r>
                        <a:rPr lang="bg-BG" dirty="0" err="1" smtClean="0"/>
                        <a:t>хориоменингит</a:t>
                      </a:r>
                      <a:endParaRPr lang="bg-BG" dirty="0"/>
                    </a:p>
                  </a:txBody>
                  <a:tcPr/>
                </a:tc>
              </a:tr>
              <a:tr h="353017">
                <a:tc>
                  <a:txBody>
                    <a:bodyPr/>
                    <a:lstStyle/>
                    <a:p>
                      <a:r>
                        <a:rPr lang="bg-BG" dirty="0" smtClean="0"/>
                        <a:t>2008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err="1" smtClean="0"/>
                        <a:t>Хантавирусна</a:t>
                      </a:r>
                      <a:r>
                        <a:rPr lang="bg-BG" dirty="0" smtClean="0"/>
                        <a:t> инфекция</a:t>
                      </a:r>
                      <a:endParaRPr lang="bg-BG" dirty="0"/>
                    </a:p>
                  </a:txBody>
                  <a:tcPr/>
                </a:tc>
              </a:tr>
              <a:tr h="353017">
                <a:tc>
                  <a:txBody>
                    <a:bodyPr/>
                    <a:lstStyle/>
                    <a:p>
                      <a:r>
                        <a:rPr lang="bg-BG" dirty="0" smtClean="0"/>
                        <a:t>2009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Свински грип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 поле 5"/>
          <p:cNvSpPr txBox="1"/>
          <p:nvPr/>
        </p:nvSpPr>
        <p:spPr>
          <a:xfrm>
            <a:off x="571472" y="714356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/>
              <a:t>Зелената сделка</a:t>
            </a:r>
            <a:endParaRPr lang="bg-BG" sz="3200" b="1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357158" y="1428736"/>
            <a:ext cx="835824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Зелената</a:t>
            </a:r>
            <a:r>
              <a:rPr lang="ru-RU" sz="2000" b="1" dirty="0" smtClean="0"/>
              <a:t> сделка (</a:t>
            </a:r>
            <a:r>
              <a:rPr lang="ru-RU" sz="2000" b="1" dirty="0" err="1" smtClean="0"/>
              <a:t>Green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Deal</a:t>
            </a:r>
            <a:r>
              <a:rPr lang="ru-RU" sz="2000" b="1" dirty="0" smtClean="0"/>
              <a:t>), </a:t>
            </a:r>
            <a:r>
              <a:rPr lang="ru-RU" sz="2000" dirty="0" smtClean="0"/>
              <a:t>известна </a:t>
            </a:r>
            <a:r>
              <a:rPr lang="ru-RU" sz="2000" dirty="0" err="1" smtClean="0"/>
              <a:t>още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Зеленият</a:t>
            </a:r>
            <a:r>
              <a:rPr lang="ru-RU" sz="2000" dirty="0" smtClean="0"/>
              <a:t> пакт, е набор от политики </a:t>
            </a:r>
            <a:r>
              <a:rPr lang="ru-RU" sz="2000" dirty="0" err="1" smtClean="0"/>
              <a:t>предложени</a:t>
            </a:r>
            <a:r>
              <a:rPr lang="ru-RU" sz="2000" dirty="0" smtClean="0"/>
              <a:t> от </a:t>
            </a:r>
            <a:r>
              <a:rPr lang="ru-RU" sz="2000" dirty="0" err="1" smtClean="0"/>
              <a:t>Европейската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комисия</a:t>
            </a:r>
            <a:r>
              <a:rPr lang="ru-RU" sz="2000" dirty="0" smtClean="0"/>
              <a:t>, </a:t>
            </a:r>
            <a:r>
              <a:rPr lang="ru-RU" sz="2000" dirty="0" err="1" smtClean="0"/>
              <a:t>които</a:t>
            </a:r>
            <a:r>
              <a:rPr lang="ru-RU" sz="2000" dirty="0" smtClean="0"/>
              <a:t> </a:t>
            </a:r>
            <a:r>
              <a:rPr lang="ru-RU" sz="2000" dirty="0" err="1" smtClean="0"/>
              <a:t>трябва</a:t>
            </a:r>
            <a:r>
              <a:rPr lang="ru-RU" sz="2000" dirty="0" smtClean="0"/>
              <a:t> да направят Европа </a:t>
            </a:r>
            <a:r>
              <a:rPr lang="ru-RU" sz="2000" dirty="0" err="1" smtClean="0"/>
              <a:t>климатично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неутрална</a:t>
            </a:r>
            <a:r>
              <a:rPr lang="ru-RU" sz="2000" dirty="0" smtClean="0"/>
              <a:t> до 2050 г.</a:t>
            </a:r>
            <a:endParaRPr lang="bg-BG" sz="2000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357158" y="2643182"/>
            <a:ext cx="564360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000" dirty="0" smtClean="0"/>
              <a:t>*Действия в областта на климата- да се намалят нивата на парникови </a:t>
            </a:r>
            <a:r>
              <a:rPr lang="bg-BG" sz="2000" dirty="0" smtClean="0"/>
              <a:t>газове</a:t>
            </a:r>
          </a:p>
          <a:p>
            <a:endParaRPr lang="bg-BG" sz="2000" dirty="0" smtClean="0"/>
          </a:p>
          <a:p>
            <a:r>
              <a:rPr lang="bg-BG" sz="2000" dirty="0" smtClean="0"/>
              <a:t>*Чиста енергия- да се развие енергиен сектор, основан предимно на </a:t>
            </a:r>
            <a:r>
              <a:rPr lang="bg-BG" sz="2000" dirty="0" err="1" smtClean="0"/>
              <a:t>възобновяеми</a:t>
            </a:r>
            <a:r>
              <a:rPr lang="bg-BG" sz="2000" dirty="0" smtClean="0"/>
              <a:t>  </a:t>
            </a:r>
            <a:r>
              <a:rPr lang="bg-BG" sz="2000" dirty="0" smtClean="0"/>
              <a:t>източници</a:t>
            </a:r>
          </a:p>
          <a:p>
            <a:endParaRPr lang="bg-BG" sz="2000" dirty="0" smtClean="0"/>
          </a:p>
          <a:p>
            <a:endParaRPr lang="bg-BG" sz="2000" dirty="0" smtClean="0"/>
          </a:p>
          <a:p>
            <a:endParaRPr lang="bg-BG" sz="2000" dirty="0" smtClean="0"/>
          </a:p>
          <a:p>
            <a:endParaRPr lang="bg-BG" sz="2000" dirty="0"/>
          </a:p>
        </p:txBody>
      </p:sp>
      <p:pic>
        <p:nvPicPr>
          <p:cNvPr id="54274" name="Picture 2" descr="Зелената сделка на ЕС - всичко, което трябва да зна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643182"/>
            <a:ext cx="2786082" cy="2043110"/>
          </a:xfrm>
          <a:prstGeom prst="rect">
            <a:avLst/>
          </a:prstGeom>
          <a:noFill/>
        </p:spPr>
      </p:pic>
      <p:sp>
        <p:nvSpPr>
          <p:cNvPr id="10" name="Правоъгълник 9"/>
          <p:cNvSpPr/>
          <p:nvPr/>
        </p:nvSpPr>
        <p:spPr>
          <a:xfrm>
            <a:off x="428596" y="4643446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dirty="0" smtClean="0"/>
              <a:t>*Устойчива промишленост - До момента на промишлеността се пада 20% от въглеродните емисии в Европейския съюз Затова Зеленият пакет включва действия за засилване на усилията за </a:t>
            </a:r>
            <a:r>
              <a:rPr lang="bg-BG" sz="2000" dirty="0" err="1" smtClean="0"/>
              <a:t>декарбонизация</a:t>
            </a:r>
            <a:r>
              <a:rPr lang="bg-BG" sz="2000" dirty="0" smtClean="0"/>
              <a:t>, вариращи от устойчивостта на продуктите до доставката на суровини, както и към преминаване към кръгова икономика.</a:t>
            </a:r>
            <a:endParaRPr lang="bg-BG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28596" y="3786190"/>
            <a:ext cx="8429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dirty="0" smtClean="0"/>
              <a:t>*Сгради и ремонти-сградите са отговорни за около 40% от потреблението на енергия и 36% от емисиите на парниковите газове. Затова приоритет е тяхното саниране</a:t>
            </a:r>
            <a:r>
              <a:rPr lang="bg-BG" sz="2000" dirty="0" smtClean="0"/>
              <a:t>.</a:t>
            </a:r>
          </a:p>
          <a:p>
            <a:endParaRPr lang="bg-BG" sz="2000" dirty="0" smtClean="0"/>
          </a:p>
          <a:p>
            <a:r>
              <a:rPr lang="bg-BG" sz="2000" dirty="0" smtClean="0"/>
              <a:t>*Устойчива мобилност включва инициативи за намаляване на емисиите от транспорта като се забрани продажбата на коли с </a:t>
            </a:r>
            <a:r>
              <a:rPr lang="bg-BG" sz="2000" dirty="0" err="1" smtClean="0"/>
              <a:t>с</a:t>
            </a:r>
            <a:r>
              <a:rPr lang="bg-BG" sz="2000" dirty="0" smtClean="0"/>
              <a:t> двигатели с вътрешно горене, използване на електрически </a:t>
            </a:r>
            <a:r>
              <a:rPr lang="bg-BG" sz="2000" dirty="0" smtClean="0"/>
              <a:t>автомобили</a:t>
            </a:r>
            <a:endParaRPr lang="bg-BG" sz="2000" dirty="0" smtClean="0"/>
          </a:p>
        </p:txBody>
      </p:sp>
      <p:sp>
        <p:nvSpPr>
          <p:cNvPr id="3" name="Правоъгълник 2"/>
          <p:cNvSpPr/>
          <p:nvPr/>
        </p:nvSpPr>
        <p:spPr>
          <a:xfrm>
            <a:off x="500034" y="1643050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2000" dirty="0" smtClean="0"/>
              <a:t>*Стратегия „от фермата до вилицата”- намаляване на отпадъците и преобразуване на производството, преработката, търговията на дребно и опаковането и транспортирането на храни</a:t>
            </a:r>
          </a:p>
          <a:p>
            <a:endParaRPr lang="bg-BG" dirty="0" smtClean="0"/>
          </a:p>
        </p:txBody>
      </p:sp>
      <p:pic>
        <p:nvPicPr>
          <p:cNvPr id="53250" name="Picture 2" descr="Зелената сделка – бич или възможност за икономика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-571528"/>
            <a:ext cx="3571900" cy="2000264"/>
          </a:xfrm>
          <a:prstGeom prst="rect">
            <a:avLst/>
          </a:prstGeom>
          <a:noFill/>
        </p:spPr>
      </p:pic>
      <p:pic>
        <p:nvPicPr>
          <p:cNvPr id="53252" name="Picture 4" descr="Зелената сделка на ЕК ще промени и живота на гражданите България иска  парична подкрепа за 11 области, а Брюксел одобрява само за Стара Загора и  Кюстендил - Съюз за стопанска инициати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785926"/>
            <a:ext cx="3429024" cy="1987620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571472" y="714356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/>
              <a:t>Зелената сделка</a:t>
            </a:r>
            <a:endParaRPr lang="bg-BG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642910" y="4786322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dirty="0" smtClean="0"/>
              <a:t>*</a:t>
            </a:r>
            <a:r>
              <a:rPr lang="bg-BG" sz="2000" dirty="0" smtClean="0"/>
              <a:t>Научноизследователска и развойна дейност – тя ще  се финансира от програмата „Хоризонт Европа”, която осигурява 95,5 милиарда евро за постигане на целите на ЕС в областта на климата, </a:t>
            </a:r>
            <a:r>
              <a:rPr lang="bg-BG" sz="2000" dirty="0" err="1" smtClean="0"/>
              <a:t>конкурентноспособността</a:t>
            </a:r>
            <a:r>
              <a:rPr lang="bg-BG" sz="2000" dirty="0" smtClean="0"/>
              <a:t> и растежа на съюза</a:t>
            </a:r>
            <a:r>
              <a:rPr lang="bg-BG" sz="2000" dirty="0" smtClean="0"/>
              <a:t>.</a:t>
            </a:r>
            <a:endParaRPr lang="bg-BG" sz="2000" dirty="0" smtClean="0"/>
          </a:p>
        </p:txBody>
      </p:sp>
      <p:sp>
        <p:nvSpPr>
          <p:cNvPr id="3" name="Правоъгълник 2"/>
          <p:cNvSpPr/>
          <p:nvPr/>
        </p:nvSpPr>
        <p:spPr>
          <a:xfrm>
            <a:off x="642910" y="2000240"/>
            <a:ext cx="4048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dirty="0" smtClean="0"/>
              <a:t>*Елиминиране на замърсяването</a:t>
            </a:r>
          </a:p>
        </p:txBody>
      </p:sp>
      <p:pic>
        <p:nvPicPr>
          <p:cNvPr id="52226" name="Picture 2" descr="Учени: Зелената сделка е лоша сделка | Околна среда | АГРО.Б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000240"/>
            <a:ext cx="3500462" cy="2505086"/>
          </a:xfrm>
          <a:prstGeom prst="rect">
            <a:avLst/>
          </a:prstGeom>
          <a:noFill/>
        </p:spPr>
      </p:pic>
      <p:sp>
        <p:nvSpPr>
          <p:cNvPr id="5" name="Правоъгълник 4"/>
          <p:cNvSpPr/>
          <p:nvPr/>
        </p:nvSpPr>
        <p:spPr>
          <a:xfrm>
            <a:off x="642910" y="2643182"/>
            <a:ext cx="4357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dirty="0" smtClean="0"/>
              <a:t>*Запазване на биоразнообразието- да се въведе нова рамка за управление на биоразнообразието, чрез които природата да се възстанови през следващите години</a:t>
            </a: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571472" y="928670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/>
              <a:t>Зелената сделка</a:t>
            </a:r>
            <a:endParaRPr lang="bg-BG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авоъгълник 22"/>
          <p:cNvSpPr/>
          <p:nvPr/>
        </p:nvSpPr>
        <p:spPr>
          <a:xfrm>
            <a:off x="500034" y="1142984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Европейският</a:t>
            </a:r>
            <a:r>
              <a:rPr lang="ru-RU" sz="2000" b="1" dirty="0" smtClean="0"/>
              <a:t> зелен пакт </a:t>
            </a:r>
            <a:r>
              <a:rPr lang="ru-RU" sz="2000" b="1" dirty="0" err="1" smtClean="0"/>
              <a:t>ще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допринесе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подобряване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благосъстоянието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здравето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гражданите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идните</a:t>
            </a:r>
            <a:r>
              <a:rPr lang="ru-RU" sz="2000" b="1" dirty="0" smtClean="0"/>
              <a:t> поколения, </a:t>
            </a:r>
            <a:r>
              <a:rPr lang="ru-RU" sz="2000" b="1" dirty="0" err="1" smtClean="0"/>
              <a:t>като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осигури</a:t>
            </a:r>
            <a:r>
              <a:rPr lang="ru-RU" sz="2000" b="1" dirty="0" smtClean="0"/>
              <a:t>:</a:t>
            </a:r>
            <a:endParaRPr lang="bg-BG" sz="2000" b="1" dirty="0"/>
          </a:p>
        </p:txBody>
      </p:sp>
      <p:pic>
        <p:nvPicPr>
          <p:cNvPr id="49172" name="Picture 20" descr="tre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00306"/>
            <a:ext cx="762000" cy="762000"/>
          </a:xfrm>
          <a:prstGeom prst="rect">
            <a:avLst/>
          </a:prstGeom>
          <a:noFill/>
        </p:spPr>
      </p:pic>
      <p:sp>
        <p:nvSpPr>
          <p:cNvPr id="25" name="Правоъгълник 24"/>
          <p:cNvSpPr/>
          <p:nvPr/>
        </p:nvSpPr>
        <p:spPr>
          <a:xfrm>
            <a:off x="1643042" y="2714620"/>
            <a:ext cx="6500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чист </a:t>
            </a:r>
            <a:r>
              <a:rPr lang="ru-RU" sz="2000" dirty="0" err="1" smtClean="0"/>
              <a:t>въздух</a:t>
            </a:r>
            <a:r>
              <a:rPr lang="ru-RU" sz="2000" dirty="0" smtClean="0"/>
              <a:t>, чиста вода, </a:t>
            </a:r>
            <a:r>
              <a:rPr lang="ru-RU" sz="2000" dirty="0" err="1" smtClean="0"/>
              <a:t>здрави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почви</a:t>
            </a:r>
            <a:r>
              <a:rPr lang="ru-RU" sz="2000" dirty="0" smtClean="0"/>
              <a:t> и </a:t>
            </a:r>
            <a:r>
              <a:rPr lang="ru-RU" sz="2000" dirty="0" err="1" smtClean="0"/>
              <a:t>биологично</a:t>
            </a:r>
            <a:r>
              <a:rPr lang="ru-RU" sz="2000" dirty="0" smtClean="0"/>
              <a:t> разнообразие</a:t>
            </a:r>
            <a:endParaRPr lang="bg-BG" sz="2000" dirty="0"/>
          </a:p>
        </p:txBody>
      </p:sp>
      <p:pic>
        <p:nvPicPr>
          <p:cNvPr id="49174" name="Picture 22" descr="buil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00438"/>
            <a:ext cx="762000" cy="762000"/>
          </a:xfrm>
          <a:prstGeom prst="rect">
            <a:avLst/>
          </a:prstGeom>
          <a:noFill/>
        </p:spPr>
      </p:pic>
      <p:pic>
        <p:nvPicPr>
          <p:cNvPr id="49176" name="Picture 24" descr="vegetab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572008"/>
            <a:ext cx="762000" cy="762000"/>
          </a:xfrm>
          <a:prstGeom prst="rect">
            <a:avLst/>
          </a:prstGeom>
          <a:noFill/>
        </p:spPr>
      </p:pic>
      <p:pic>
        <p:nvPicPr>
          <p:cNvPr id="49178" name="Picture 26" descr="public transpo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500702"/>
            <a:ext cx="762000" cy="762000"/>
          </a:xfrm>
          <a:prstGeom prst="rect">
            <a:avLst/>
          </a:prstGeom>
          <a:noFill/>
        </p:spPr>
      </p:pic>
      <p:sp>
        <p:nvSpPr>
          <p:cNvPr id="29" name="Правоъгълник 28"/>
          <p:cNvSpPr/>
          <p:nvPr/>
        </p:nvSpPr>
        <p:spPr>
          <a:xfrm>
            <a:off x="1714480" y="3857628"/>
            <a:ext cx="4795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dirty="0" err="1" smtClean="0"/>
              <a:t>санирани</a:t>
            </a:r>
            <a:r>
              <a:rPr lang="bg-BG" sz="2000" dirty="0" smtClean="0"/>
              <a:t> енергийно ефективни сгради</a:t>
            </a:r>
            <a:endParaRPr lang="bg-BG" sz="2000" dirty="0"/>
          </a:p>
        </p:txBody>
      </p:sp>
      <p:sp>
        <p:nvSpPr>
          <p:cNvPr id="30" name="Правоъгълник 29"/>
          <p:cNvSpPr/>
          <p:nvPr/>
        </p:nvSpPr>
        <p:spPr>
          <a:xfrm>
            <a:off x="1785918" y="4786322"/>
            <a:ext cx="4622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/>
              <a:t>здравословна</a:t>
            </a:r>
            <a:r>
              <a:rPr lang="ru-RU" sz="2000" dirty="0" smtClean="0"/>
              <a:t> </a:t>
            </a:r>
            <a:r>
              <a:rPr lang="ru-RU" sz="2000" dirty="0" err="1" smtClean="0"/>
              <a:t>храна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достъпни</a:t>
            </a:r>
            <a:r>
              <a:rPr lang="ru-RU" sz="2000" dirty="0" smtClean="0"/>
              <a:t> цени</a:t>
            </a:r>
            <a:endParaRPr lang="bg-BG" sz="2000" dirty="0"/>
          </a:p>
        </p:txBody>
      </p:sp>
      <p:sp>
        <p:nvSpPr>
          <p:cNvPr id="31" name="Правоъгълник 30"/>
          <p:cNvSpPr/>
          <p:nvPr/>
        </p:nvSpPr>
        <p:spPr>
          <a:xfrm>
            <a:off x="1928794" y="5715016"/>
            <a:ext cx="3559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dirty="0" smtClean="0"/>
              <a:t>повече обществен транспорт</a:t>
            </a:r>
            <a:endParaRPr lang="bg-BG" sz="2000" dirty="0"/>
          </a:p>
        </p:txBody>
      </p:sp>
      <p:pic>
        <p:nvPicPr>
          <p:cNvPr id="49180" name="Picture 28" descr="Европейски зелен пакт: стимули за икономиката, подобряване на здравето и  качеството на живот на хората | CA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429132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wa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762000" cy="762000"/>
          </a:xfrm>
          <a:prstGeom prst="rect">
            <a:avLst/>
          </a:prstGeom>
          <a:noFill/>
        </p:spPr>
      </p:pic>
      <p:pic>
        <p:nvPicPr>
          <p:cNvPr id="51204" name="Picture 4" descr="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1190625" cy="1200150"/>
          </a:xfrm>
          <a:prstGeom prst="rect">
            <a:avLst/>
          </a:prstGeom>
          <a:noFill/>
        </p:spPr>
      </p:pic>
      <p:pic>
        <p:nvPicPr>
          <p:cNvPr id="51206" name="Picture 6" descr="person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86190"/>
            <a:ext cx="771525" cy="771525"/>
          </a:xfrm>
          <a:prstGeom prst="rect">
            <a:avLst/>
          </a:prstGeom>
          <a:noFill/>
        </p:spPr>
      </p:pic>
      <p:pic>
        <p:nvPicPr>
          <p:cNvPr id="51208" name="Picture 8" descr="industry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286388"/>
            <a:ext cx="771525" cy="771525"/>
          </a:xfrm>
          <a:prstGeom prst="rect">
            <a:avLst/>
          </a:prstGeom>
          <a:noFill/>
        </p:spPr>
      </p:pic>
      <p:sp>
        <p:nvSpPr>
          <p:cNvPr id="6" name="Правоъгълник 5"/>
          <p:cNvSpPr/>
          <p:nvPr/>
        </p:nvSpPr>
        <p:spPr>
          <a:xfrm>
            <a:off x="1714480" y="1357298"/>
            <a:ext cx="6500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по-чиста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енергия</a:t>
            </a:r>
            <a:r>
              <a:rPr lang="ru-RU" sz="2000" dirty="0" smtClean="0"/>
              <a:t> и </a:t>
            </a:r>
            <a:r>
              <a:rPr lang="ru-RU" sz="2000" dirty="0" err="1" smtClean="0"/>
              <a:t>авангардни</a:t>
            </a:r>
            <a:r>
              <a:rPr lang="ru-RU" sz="2000" dirty="0" smtClean="0"/>
              <a:t> </a:t>
            </a:r>
            <a:r>
              <a:rPr lang="ru-RU" sz="2000" dirty="0" err="1" smtClean="0"/>
              <a:t>иновации</a:t>
            </a:r>
            <a:r>
              <a:rPr lang="ru-RU" sz="2000" dirty="0" smtClean="0"/>
              <a:t> в </a:t>
            </a:r>
            <a:r>
              <a:rPr lang="ru-RU" sz="2000" dirty="0" err="1" smtClean="0"/>
              <a:t>областта</a:t>
            </a:r>
            <a:r>
              <a:rPr lang="ru-RU" sz="2000" dirty="0" smtClean="0"/>
              <a:t> на чистите технологии</a:t>
            </a:r>
            <a:endParaRPr lang="bg-BG" sz="2000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1785918" y="2643182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по-трайни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продукти</a:t>
            </a:r>
            <a:r>
              <a:rPr lang="ru-RU" sz="2000" dirty="0" smtClean="0"/>
              <a:t>, </a:t>
            </a:r>
            <a:r>
              <a:rPr lang="ru-RU" sz="2000" dirty="0" err="1" smtClean="0"/>
              <a:t>които</a:t>
            </a:r>
            <a:r>
              <a:rPr lang="ru-RU" sz="2000" dirty="0" smtClean="0"/>
              <a:t> </a:t>
            </a:r>
            <a:r>
              <a:rPr lang="ru-RU" sz="2000" dirty="0" err="1" smtClean="0"/>
              <a:t>могат</a:t>
            </a:r>
            <a:r>
              <a:rPr lang="ru-RU" sz="2000" dirty="0" smtClean="0"/>
              <a:t> да </a:t>
            </a:r>
            <a:r>
              <a:rPr lang="ru-RU" sz="2000" dirty="0" err="1" smtClean="0"/>
              <a:t>бъдат</a:t>
            </a:r>
            <a:r>
              <a:rPr lang="ru-RU" sz="2000" dirty="0" smtClean="0"/>
              <a:t> </a:t>
            </a:r>
            <a:r>
              <a:rPr lang="ru-RU" sz="2000" dirty="0" err="1" smtClean="0"/>
              <a:t>ремонтирани</a:t>
            </a:r>
            <a:r>
              <a:rPr lang="ru-RU" sz="2000" dirty="0" smtClean="0"/>
              <a:t>, </a:t>
            </a:r>
            <a:r>
              <a:rPr lang="ru-RU" sz="2000" dirty="0" err="1" smtClean="0"/>
              <a:t>рециклирани</a:t>
            </a:r>
            <a:r>
              <a:rPr lang="ru-RU" sz="2000" dirty="0" smtClean="0"/>
              <a:t> и повторно </a:t>
            </a:r>
            <a:r>
              <a:rPr lang="ru-RU" sz="2000" dirty="0" err="1" smtClean="0"/>
              <a:t>използвани</a:t>
            </a:r>
            <a:endParaRPr lang="bg-BG" sz="2000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1714480" y="3857628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ориентирани</a:t>
            </a:r>
            <a:r>
              <a:rPr lang="ru-RU" sz="2000" dirty="0" smtClean="0"/>
              <a:t> </a:t>
            </a:r>
            <a:r>
              <a:rPr lang="ru-RU" sz="2000" dirty="0" err="1" smtClean="0"/>
              <a:t>към</a:t>
            </a:r>
            <a:r>
              <a:rPr lang="ru-RU" sz="2000" dirty="0" smtClean="0"/>
              <a:t> </a:t>
            </a:r>
            <a:r>
              <a:rPr lang="ru-RU" sz="2000" dirty="0" err="1" smtClean="0"/>
              <a:t>бъдещето</a:t>
            </a:r>
            <a:r>
              <a:rPr lang="ru-RU" sz="2000" dirty="0" smtClean="0"/>
              <a:t> работни места и обучение за </a:t>
            </a:r>
            <a:r>
              <a:rPr lang="ru-RU" sz="2000" dirty="0" err="1" smtClean="0"/>
              <a:t>придобиване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уменията</a:t>
            </a:r>
            <a:r>
              <a:rPr lang="ru-RU" sz="2000" dirty="0" smtClean="0"/>
              <a:t>, </a:t>
            </a:r>
            <a:r>
              <a:rPr lang="ru-RU" sz="2000" dirty="0" err="1" smtClean="0"/>
              <a:t>необходими</a:t>
            </a:r>
            <a:r>
              <a:rPr lang="ru-RU" sz="2000" dirty="0" smtClean="0"/>
              <a:t> за </a:t>
            </a:r>
            <a:r>
              <a:rPr lang="ru-RU" sz="2000" dirty="0" err="1" smtClean="0"/>
              <a:t>прехода</a:t>
            </a:r>
            <a:endParaRPr lang="bg-BG" sz="2000" dirty="0"/>
          </a:p>
        </p:txBody>
      </p:sp>
      <p:sp>
        <p:nvSpPr>
          <p:cNvPr id="9" name="Правоъгълник 8"/>
          <p:cNvSpPr/>
          <p:nvPr/>
        </p:nvSpPr>
        <p:spPr>
          <a:xfrm>
            <a:off x="1857356" y="5286388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устойчива и конкурентоспособна в </a:t>
            </a:r>
            <a:r>
              <a:rPr lang="ru-RU" sz="2000" dirty="0" err="1" smtClean="0"/>
              <a:t>световен</a:t>
            </a:r>
            <a:r>
              <a:rPr lang="ru-RU" sz="2000" dirty="0" smtClean="0"/>
              <a:t> </a:t>
            </a:r>
            <a:r>
              <a:rPr lang="ru-RU" sz="2000" dirty="0" err="1" smtClean="0"/>
              <a:t>мащаб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промишленост</a:t>
            </a:r>
            <a:endParaRPr lang="bg-BG" sz="2000" dirty="0"/>
          </a:p>
        </p:txBody>
      </p:sp>
      <p:pic>
        <p:nvPicPr>
          <p:cNvPr id="51212" name="Picture 12" descr="Светът отбелязва Деня на Земята | Днес.dir.b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714884"/>
            <a:ext cx="2911470" cy="1557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pPr algn="ctr"/>
            <a:r>
              <a:rPr lang="ru-RU" sz="3200" b="1" dirty="0" err="1" smtClean="0"/>
              <a:t>Климатични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промени</a:t>
            </a:r>
            <a:r>
              <a:rPr lang="ru-RU" sz="3200" b="1" dirty="0" smtClean="0"/>
              <a:t> (г</a:t>
            </a:r>
            <a:r>
              <a:rPr lang="bg-BG" sz="3200" b="1" dirty="0" err="1" smtClean="0"/>
              <a:t>лобално</a:t>
            </a:r>
            <a:r>
              <a:rPr lang="bg-BG" sz="3200" b="1" dirty="0" smtClean="0"/>
              <a:t> затопляне) </a:t>
            </a:r>
            <a:endParaRPr lang="bg-BG" sz="3200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457572" cy="4572000"/>
          </a:xfrm>
        </p:spPr>
        <p:txBody>
          <a:bodyPr>
            <a:noAutofit/>
          </a:bodyPr>
          <a:lstStyle/>
          <a:p>
            <a:r>
              <a:rPr lang="bg-BG" sz="2000" dirty="0" smtClean="0"/>
              <a:t>Температурните промени в различните части на света не са еднакви. </a:t>
            </a:r>
            <a:r>
              <a:rPr lang="bg-BG" sz="2000" dirty="0" smtClean="0"/>
              <a:t> </a:t>
            </a:r>
            <a:r>
              <a:rPr lang="bg-BG" sz="2000" dirty="0" smtClean="0"/>
              <a:t>След 1979 година температурите на сушата се увеличават около два пъти </a:t>
            </a:r>
            <a:r>
              <a:rPr lang="bg-BG" sz="2000" dirty="0" smtClean="0"/>
              <a:t>по-бързо </a:t>
            </a:r>
            <a:r>
              <a:rPr lang="bg-BG" sz="2000" dirty="0" smtClean="0"/>
              <a:t>от тези в </a:t>
            </a:r>
            <a:r>
              <a:rPr lang="bg-BG" sz="2000" dirty="0" smtClean="0"/>
              <a:t>океана.</a:t>
            </a:r>
          </a:p>
          <a:p>
            <a:r>
              <a:rPr lang="bg-BG" sz="2000" dirty="0" smtClean="0"/>
              <a:t>Северното полукълбо се затопля по-бързо от Южното, защото там делът на сушата е по-голям и заради по-големите площи на сезонна снежна и ледена покривка. </a:t>
            </a:r>
            <a:endParaRPr lang="bg-BG" sz="200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143372" y="1676400"/>
            <a:ext cx="4543428" cy="4572000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19458" name="Picture 2" descr="https://upload.wikimedia.org/wikipedia/commons/thumb/e/e4/Northern_Hemisphere_LamAz.png/480px-Northern_Hemisphere_LamA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64305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914384"/>
          </a:xfrm>
        </p:spPr>
        <p:txBody>
          <a:bodyPr/>
          <a:lstStyle/>
          <a:p>
            <a:pPr algn="ctr"/>
            <a:r>
              <a:rPr lang="bg-BG" sz="3200" b="1" dirty="0" smtClean="0"/>
              <a:t>Парников ефект</a:t>
            </a:r>
            <a:endParaRPr lang="bg-BG" sz="3200" b="1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571472" y="1714488"/>
            <a:ext cx="2743200" cy="4572000"/>
          </a:xfrm>
        </p:spPr>
        <p:txBody>
          <a:bodyPr>
            <a:normAutofit fontScale="92500"/>
          </a:bodyPr>
          <a:lstStyle/>
          <a:p>
            <a:r>
              <a:rPr lang="ru-RU" sz="2000" b="1" dirty="0" err="1" smtClean="0"/>
              <a:t>Парниковият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ефект</a:t>
            </a:r>
            <a:r>
              <a:rPr lang="ru-RU" sz="2000" dirty="0" smtClean="0"/>
              <a:t> е </a:t>
            </a:r>
            <a:r>
              <a:rPr lang="ru-RU" sz="2000" dirty="0" err="1" smtClean="0"/>
              <a:t>процес</a:t>
            </a:r>
            <a:r>
              <a:rPr lang="ru-RU" sz="2000" dirty="0" smtClean="0"/>
              <a:t>, чрез </a:t>
            </a:r>
            <a:r>
              <a:rPr lang="ru-RU" sz="2000" dirty="0" err="1" smtClean="0"/>
              <a:t>който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преминаването</a:t>
            </a:r>
            <a:r>
              <a:rPr lang="ru-RU" sz="2000" dirty="0" smtClean="0"/>
              <a:t>  на </a:t>
            </a:r>
            <a:r>
              <a:rPr lang="ru-RU" sz="2000" dirty="0" err="1" smtClean="0"/>
              <a:t>лъчите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през</a:t>
            </a:r>
            <a:r>
              <a:rPr lang="ru-RU" sz="2000" dirty="0" smtClean="0"/>
              <a:t> </a:t>
            </a:r>
            <a:r>
              <a:rPr lang="ru-RU" sz="2000" dirty="0" err="1" smtClean="0"/>
              <a:t>атмосферата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планетата</a:t>
            </a:r>
            <a:r>
              <a:rPr lang="ru-RU" sz="2000" dirty="0" smtClean="0"/>
              <a:t>, </a:t>
            </a:r>
            <a:r>
              <a:rPr lang="ru-RU" sz="2000" dirty="0" err="1" smtClean="0"/>
              <a:t>затопля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земната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повърхност</a:t>
            </a:r>
            <a:r>
              <a:rPr lang="ru-RU" sz="2000" dirty="0" smtClean="0"/>
              <a:t> до </a:t>
            </a:r>
            <a:r>
              <a:rPr lang="ru-RU" sz="2000" dirty="0" smtClean="0"/>
              <a:t>температура над </a:t>
            </a:r>
            <a:r>
              <a:rPr lang="ru-RU" sz="2000" dirty="0" err="1" smtClean="0"/>
              <a:t>тази</a:t>
            </a:r>
            <a:r>
              <a:rPr lang="ru-RU" sz="2000" dirty="0" smtClean="0"/>
              <a:t>, </a:t>
            </a:r>
            <a:r>
              <a:rPr lang="ru-RU" sz="2000" dirty="0" err="1" smtClean="0"/>
              <a:t>която</a:t>
            </a:r>
            <a:r>
              <a:rPr lang="ru-RU" sz="2000" dirty="0" smtClean="0"/>
              <a:t> </a:t>
            </a:r>
            <a:r>
              <a:rPr lang="ru-RU" sz="2000" dirty="0" err="1" smtClean="0"/>
              <a:t>би</a:t>
            </a:r>
            <a:r>
              <a:rPr lang="ru-RU" sz="2000" dirty="0" smtClean="0"/>
              <a:t> била без </a:t>
            </a:r>
            <a:r>
              <a:rPr lang="ru-RU" sz="2000" dirty="0" err="1" smtClean="0"/>
              <a:t>тази</a:t>
            </a:r>
            <a:r>
              <a:rPr lang="ru-RU" sz="2000" dirty="0" smtClean="0"/>
              <a:t> атмосфера. При него се </a:t>
            </a:r>
            <a:r>
              <a:rPr lang="ru-RU" sz="2000" dirty="0" err="1" smtClean="0"/>
              <a:t>наблюдава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повишена</a:t>
            </a:r>
            <a:r>
              <a:rPr lang="ru-RU" sz="2000" dirty="0" smtClean="0"/>
              <a:t> температура на </a:t>
            </a:r>
            <a:r>
              <a:rPr lang="ru-RU" sz="2000" dirty="0" err="1" smtClean="0"/>
              <a:t>ниските</a:t>
            </a:r>
            <a:r>
              <a:rPr lang="ru-RU" sz="2000" dirty="0" smtClean="0"/>
              <a:t> </a:t>
            </a:r>
            <a:r>
              <a:rPr lang="ru-RU" sz="2000" dirty="0" err="1" smtClean="0"/>
              <a:t>слоеве</a:t>
            </a:r>
            <a:r>
              <a:rPr lang="ru-RU" sz="2000" dirty="0" smtClean="0"/>
              <a:t> </a:t>
            </a:r>
            <a:r>
              <a:rPr lang="ru-RU" sz="2000" dirty="0" err="1" smtClean="0"/>
              <a:t>на</a:t>
            </a:r>
            <a:r>
              <a:rPr lang="ru-RU" sz="2000" dirty="0" smtClean="0"/>
              <a:t> </a:t>
            </a:r>
            <a:r>
              <a:rPr lang="ru-RU" sz="2000" dirty="0" err="1" smtClean="0"/>
              <a:t>атмосферата</a:t>
            </a:r>
            <a:r>
              <a:rPr lang="ru-RU" sz="2000" dirty="0" smtClean="0"/>
              <a:t> в сравнение с </a:t>
            </a:r>
            <a:r>
              <a:rPr lang="ru-RU" sz="2000" dirty="0" err="1" smtClean="0"/>
              <a:t>топлинното</a:t>
            </a:r>
            <a:r>
              <a:rPr lang="ru-RU" sz="2000" dirty="0" smtClean="0"/>
              <a:t> </a:t>
            </a:r>
            <a:r>
              <a:rPr lang="ru-RU" sz="2000" dirty="0" err="1" smtClean="0"/>
              <a:t>излъчване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планетата</a:t>
            </a:r>
            <a:r>
              <a:rPr lang="ru-RU" sz="2000" dirty="0" smtClean="0"/>
              <a:t>.</a:t>
            </a:r>
            <a:endParaRPr lang="bg-BG" sz="200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32774" name="Picture 6" descr="Строите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714488"/>
            <a:ext cx="557216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bg-BG" sz="3200" b="1" dirty="0" smtClean="0"/>
              <a:t>Парникови газове</a:t>
            </a:r>
            <a:endParaRPr lang="bg-BG" sz="3200" b="1" dirty="0"/>
          </a:p>
        </p:txBody>
      </p:sp>
      <p:graphicFrame>
        <p:nvGraphicFramePr>
          <p:cNvPr id="6" name="Контейнер за съдържани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3" cy="4572032"/>
        </p:xfrm>
        <a:graphic>
          <a:graphicData uri="http://schemas.openxmlformats.org/drawingml/2006/table">
            <a:tbl>
              <a:tblPr/>
              <a:tblGrid>
                <a:gridCol w="2743201"/>
                <a:gridCol w="2743201"/>
                <a:gridCol w="2743201"/>
              </a:tblGrid>
              <a:tr h="1385463">
                <a:tc>
                  <a:txBody>
                    <a:bodyPr/>
                    <a:lstStyle/>
                    <a:p>
                      <a:r>
                        <a:rPr lang="bg-BG" sz="1800" dirty="0"/>
                        <a:t>Газ</a:t>
                      </a:r>
                      <a:r>
                        <a:rPr lang="bg-BG" sz="1500" dirty="0"/>
                        <a:t/>
                      </a:r>
                      <a:br>
                        <a:rPr lang="bg-BG" sz="1500" dirty="0"/>
                      </a:br>
                      <a:endParaRPr lang="bg-BG" sz="1500" dirty="0"/>
                    </a:p>
                  </a:txBody>
                  <a:tcPr marL="123444" marR="123444" marT="38338" marB="383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1800" dirty="0"/>
                        <a:t>Формула</a:t>
                      </a:r>
                      <a:br>
                        <a:rPr lang="bg-BG" sz="1800" dirty="0"/>
                      </a:br>
                      <a:endParaRPr lang="bg-BG" sz="1800" dirty="0"/>
                    </a:p>
                  </a:txBody>
                  <a:tcPr marL="123444" marR="123444" marT="38338" marB="383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1800" dirty="0"/>
                        <a:t>Принос в проценти</a:t>
                      </a:r>
                      <a:r>
                        <a:rPr lang="bg-BG" sz="1500" dirty="0"/>
                        <a:t/>
                      </a:r>
                      <a:br>
                        <a:rPr lang="bg-BG" sz="1500" dirty="0"/>
                      </a:br>
                      <a:endParaRPr lang="bg-BG" sz="1500" dirty="0"/>
                    </a:p>
                  </a:txBody>
                  <a:tcPr marL="123444" marR="123444" marT="38338" marB="383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4186"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solidFill>
                            <a:srgbClr val="C00000"/>
                          </a:solidFill>
                        </a:rPr>
                        <a:t>водни </a:t>
                      </a:r>
                      <a:r>
                        <a:rPr lang="bg-BG" sz="1800" dirty="0">
                          <a:solidFill>
                            <a:srgbClr val="C00000"/>
                          </a:solidFill>
                        </a:rPr>
                        <a:t>пари</a:t>
                      </a:r>
                    </a:p>
                  </a:txBody>
                  <a:tcPr marL="123444" marR="123444" marT="38338" marB="383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H</a:t>
                      </a:r>
                      <a:r>
                        <a:rPr lang="en-US" sz="1500" baseline="-25000"/>
                        <a:t>2</a:t>
                      </a:r>
                      <a:r>
                        <a:rPr lang="en-US" sz="1500"/>
                        <a:t>O</a:t>
                      </a:r>
                    </a:p>
                  </a:txBody>
                  <a:tcPr marL="123444" marR="123444" marT="38338" marB="383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1500"/>
                        <a:t>55% </a:t>
                      </a:r>
                    </a:p>
                  </a:txBody>
                  <a:tcPr marL="123444" marR="123444" marT="38338" marB="383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9825">
                <a:tc>
                  <a:txBody>
                    <a:bodyPr/>
                    <a:lstStyle/>
                    <a:p>
                      <a:r>
                        <a:rPr lang="bg-BG" sz="1800" dirty="0">
                          <a:solidFill>
                            <a:srgbClr val="C00000"/>
                          </a:solidFill>
                        </a:rPr>
                        <a:t>въглероден диоксид</a:t>
                      </a:r>
                    </a:p>
                  </a:txBody>
                  <a:tcPr marL="123444" marR="123444" marT="38338" marB="383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CO</a:t>
                      </a:r>
                      <a:r>
                        <a:rPr lang="en-US" sz="1500" baseline="-25000"/>
                        <a:t>2</a:t>
                      </a:r>
                      <a:endParaRPr lang="en-US" sz="1500"/>
                    </a:p>
                  </a:txBody>
                  <a:tcPr marL="123444" marR="123444" marT="38338" marB="383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1500"/>
                        <a:t>39% </a:t>
                      </a:r>
                    </a:p>
                  </a:txBody>
                  <a:tcPr marL="123444" marR="123444" marT="38338" marB="383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4186">
                <a:tc>
                  <a:txBody>
                    <a:bodyPr/>
                    <a:lstStyle/>
                    <a:p>
                      <a:r>
                        <a:rPr lang="bg-BG" sz="1800" dirty="0">
                          <a:solidFill>
                            <a:srgbClr val="C00000"/>
                          </a:solidFill>
                        </a:rPr>
                        <a:t>озон</a:t>
                      </a:r>
                    </a:p>
                  </a:txBody>
                  <a:tcPr marL="123444" marR="123444" marT="38338" marB="383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O</a:t>
                      </a:r>
                      <a:r>
                        <a:rPr lang="en-US" sz="1500" baseline="-25000"/>
                        <a:t>3</a:t>
                      </a:r>
                      <a:endParaRPr lang="en-US" sz="1500"/>
                    </a:p>
                  </a:txBody>
                  <a:tcPr marL="123444" marR="123444" marT="38338" marB="383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1500"/>
                        <a:t>2% </a:t>
                      </a:r>
                    </a:p>
                  </a:txBody>
                  <a:tcPr marL="123444" marR="123444" marT="38338" marB="383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4186">
                <a:tc>
                  <a:txBody>
                    <a:bodyPr/>
                    <a:lstStyle/>
                    <a:p>
                      <a:r>
                        <a:rPr lang="bg-BG" sz="1800" dirty="0">
                          <a:solidFill>
                            <a:srgbClr val="C00000"/>
                          </a:solidFill>
                        </a:rPr>
                        <a:t>метан</a:t>
                      </a:r>
                    </a:p>
                  </a:txBody>
                  <a:tcPr marL="123444" marR="123444" marT="38338" marB="383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CH</a:t>
                      </a:r>
                      <a:r>
                        <a:rPr lang="en-US" sz="1500" baseline="-25000"/>
                        <a:t>4</a:t>
                      </a:r>
                      <a:endParaRPr lang="en-US" sz="1500"/>
                    </a:p>
                  </a:txBody>
                  <a:tcPr marL="123444" marR="123444" marT="38338" marB="383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1500"/>
                        <a:t>2% </a:t>
                      </a:r>
                    </a:p>
                  </a:txBody>
                  <a:tcPr marL="123444" marR="123444" marT="38338" marB="383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4186">
                <a:tc>
                  <a:txBody>
                    <a:bodyPr/>
                    <a:lstStyle/>
                    <a:p>
                      <a:r>
                        <a:rPr lang="bg-BG" sz="1800" dirty="0" err="1">
                          <a:solidFill>
                            <a:srgbClr val="C00000"/>
                          </a:solidFill>
                        </a:rPr>
                        <a:t>диазотен</a:t>
                      </a:r>
                      <a:r>
                        <a:rPr lang="bg-BG" sz="1800" dirty="0">
                          <a:solidFill>
                            <a:srgbClr val="C00000"/>
                          </a:solidFill>
                        </a:rPr>
                        <a:t> оксид</a:t>
                      </a:r>
                    </a:p>
                  </a:txBody>
                  <a:tcPr marL="123444" marR="123444" marT="38338" marB="383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N</a:t>
                      </a:r>
                      <a:r>
                        <a:rPr lang="en-US" sz="1500" baseline="-25000"/>
                        <a:t>2</a:t>
                      </a:r>
                      <a:r>
                        <a:rPr lang="en-US" sz="1500"/>
                        <a:t>O</a:t>
                      </a:r>
                    </a:p>
                  </a:txBody>
                  <a:tcPr marL="123444" marR="123444" marT="38338" marB="383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1500" dirty="0"/>
                        <a:t>2%</a:t>
                      </a:r>
                    </a:p>
                  </a:txBody>
                  <a:tcPr marL="123444" marR="123444" marT="38338" marB="383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172480" cy="914384"/>
          </a:xfrm>
        </p:spPr>
        <p:txBody>
          <a:bodyPr/>
          <a:lstStyle/>
          <a:p>
            <a:pPr algn="ctr"/>
            <a:r>
              <a:rPr lang="bg-BG" sz="3200" b="1" dirty="0" smtClean="0"/>
              <a:t>Въглероден диоксид</a:t>
            </a:r>
            <a:endParaRPr lang="bg-BG" sz="3200" b="1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752996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Правоъгълник 4"/>
          <p:cNvSpPr/>
          <p:nvPr/>
        </p:nvSpPr>
        <p:spPr>
          <a:xfrm>
            <a:off x="500034" y="1500174"/>
            <a:ext cx="27860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Парникови</a:t>
            </a:r>
            <a:r>
              <a:rPr lang="ru-RU" sz="2000" dirty="0" smtClean="0"/>
              <a:t>  </a:t>
            </a:r>
            <a:r>
              <a:rPr lang="ru-RU" sz="2000" dirty="0" err="1" smtClean="0"/>
              <a:t>са</a:t>
            </a:r>
            <a:r>
              <a:rPr lang="ru-RU" sz="2000" dirty="0" smtClean="0"/>
              <a:t> </a:t>
            </a:r>
            <a:r>
              <a:rPr lang="ru-RU" sz="2000" dirty="0" err="1" smtClean="0"/>
              <a:t>всички</a:t>
            </a:r>
            <a:r>
              <a:rPr lang="ru-RU" sz="2000" dirty="0" smtClean="0"/>
              <a:t> </a:t>
            </a:r>
            <a:r>
              <a:rPr lang="ru-RU" sz="2000" dirty="0" err="1" smtClean="0"/>
              <a:t>газове</a:t>
            </a:r>
            <a:r>
              <a:rPr lang="ru-RU" sz="2000" dirty="0" smtClean="0"/>
              <a:t>, под </a:t>
            </a:r>
            <a:r>
              <a:rPr lang="ru-RU" sz="2000" dirty="0" err="1" smtClean="0"/>
              <a:t>чието</a:t>
            </a:r>
            <a:r>
              <a:rPr lang="ru-RU" sz="2000" dirty="0" smtClean="0"/>
              <a:t> влияние се </a:t>
            </a:r>
            <a:r>
              <a:rPr lang="ru-RU" sz="2000" dirty="0" err="1" smtClean="0"/>
              <a:t>затопля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повърхността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Земята</a:t>
            </a:r>
            <a:r>
              <a:rPr lang="ru-RU" sz="2000" dirty="0" smtClean="0"/>
              <a:t> и </a:t>
            </a:r>
            <a:r>
              <a:rPr lang="ru-RU" sz="2000" dirty="0" err="1" smtClean="0"/>
              <a:t>по-ниските</a:t>
            </a:r>
            <a:r>
              <a:rPr lang="ru-RU" sz="2000" dirty="0" smtClean="0"/>
              <a:t> </a:t>
            </a:r>
            <a:r>
              <a:rPr lang="ru-RU" sz="2000" dirty="0" err="1" smtClean="0"/>
              <a:t>слоеве</a:t>
            </a:r>
            <a:r>
              <a:rPr lang="ru-RU" sz="2000" dirty="0" smtClean="0"/>
              <a:t> от </a:t>
            </a:r>
            <a:r>
              <a:rPr lang="ru-RU" sz="2000" dirty="0" err="1" smtClean="0"/>
              <a:t>атмосферата</a:t>
            </a:r>
            <a:r>
              <a:rPr lang="ru-RU" sz="2000" dirty="0" smtClean="0"/>
              <a:t>. </a:t>
            </a:r>
            <a:r>
              <a:rPr lang="ru-RU" sz="2000" dirty="0" err="1" smtClean="0"/>
              <a:t>Въглеродният</a:t>
            </a:r>
            <a:r>
              <a:rPr lang="ru-RU" sz="2000" dirty="0" smtClean="0"/>
              <a:t> диоксид </a:t>
            </a:r>
            <a:r>
              <a:rPr lang="ru-RU" sz="2000" dirty="0" err="1" smtClean="0"/>
              <a:t>позволява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слънчевите</a:t>
            </a:r>
            <a:r>
              <a:rPr lang="ru-RU" sz="2000" dirty="0" smtClean="0"/>
              <a:t> </a:t>
            </a:r>
            <a:r>
              <a:rPr lang="ru-RU" sz="2000" dirty="0" err="1" smtClean="0"/>
              <a:t>лъчи</a:t>
            </a:r>
            <a:r>
              <a:rPr lang="ru-RU" sz="2000" dirty="0" smtClean="0"/>
              <a:t> да </a:t>
            </a:r>
            <a:r>
              <a:rPr lang="ru-RU" sz="2000" dirty="0" err="1" smtClean="0"/>
              <a:t>достигнат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повърхността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Земята</a:t>
            </a:r>
            <a:r>
              <a:rPr lang="ru-RU" sz="2000" dirty="0" smtClean="0"/>
              <a:t>, но </a:t>
            </a:r>
            <a:r>
              <a:rPr lang="ru-RU" sz="2000" dirty="0" err="1" smtClean="0"/>
              <a:t>възпрепятства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излъчването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топлината</a:t>
            </a:r>
            <a:r>
              <a:rPr lang="ru-RU" sz="2000" dirty="0" smtClean="0"/>
              <a:t> обратно. </a:t>
            </a:r>
            <a:endParaRPr lang="bg-BG" sz="2000" dirty="0"/>
          </a:p>
        </p:txBody>
      </p:sp>
      <p:pic>
        <p:nvPicPr>
          <p:cNvPr id="7" name="Picture 8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643050"/>
            <a:ext cx="585791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315356" cy="842946"/>
          </a:xfrm>
        </p:spPr>
        <p:txBody>
          <a:bodyPr/>
          <a:lstStyle/>
          <a:p>
            <a:pPr algn="ctr"/>
            <a:r>
              <a:rPr lang="bg-BG" sz="3200" b="1" dirty="0" smtClean="0"/>
              <a:t>Водни пари</a:t>
            </a:r>
            <a:endParaRPr lang="bg-BG" sz="3200" b="1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714348" y="1500174"/>
            <a:ext cx="2743200" cy="4572000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Основният</a:t>
            </a:r>
            <a:r>
              <a:rPr lang="ru-RU" sz="2000" dirty="0" smtClean="0"/>
              <a:t> фактор за </a:t>
            </a:r>
            <a:r>
              <a:rPr lang="ru-RU" sz="2000" dirty="0" err="1" smtClean="0"/>
              <a:t>парниковия</a:t>
            </a:r>
            <a:r>
              <a:rPr lang="ru-RU" sz="2000" dirty="0" smtClean="0"/>
              <a:t> </a:t>
            </a:r>
            <a:r>
              <a:rPr lang="ru-RU" sz="2000" dirty="0" err="1" smtClean="0"/>
              <a:t>ефект</a:t>
            </a:r>
            <a:r>
              <a:rPr lang="ru-RU" sz="2000" dirty="0" smtClean="0"/>
              <a:t> в </a:t>
            </a:r>
            <a:r>
              <a:rPr lang="ru-RU" sz="2000" dirty="0" err="1" smtClean="0"/>
              <a:t>земната</a:t>
            </a:r>
            <a:r>
              <a:rPr lang="ru-RU" sz="2000" dirty="0" smtClean="0"/>
              <a:t> атмосфера </a:t>
            </a:r>
            <a:r>
              <a:rPr lang="ru-RU" sz="2000" dirty="0" err="1" smtClean="0"/>
              <a:t>са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водните</a:t>
            </a:r>
            <a:r>
              <a:rPr lang="ru-RU" sz="2000" dirty="0" smtClean="0"/>
              <a:t> пари, между 36% и 66%, </a:t>
            </a:r>
            <a:r>
              <a:rPr lang="ru-RU" sz="2000" dirty="0" err="1" smtClean="0"/>
              <a:t>като</a:t>
            </a:r>
            <a:r>
              <a:rPr lang="ru-RU" sz="2000" dirty="0" smtClean="0"/>
              <a:t> </a:t>
            </a:r>
            <a:r>
              <a:rPr lang="ru-RU" sz="2000" dirty="0" err="1" smtClean="0"/>
              <a:t>тяхната</a:t>
            </a:r>
            <a:r>
              <a:rPr lang="ru-RU" sz="2000" dirty="0" smtClean="0"/>
              <a:t> концентрация </a:t>
            </a:r>
            <a:r>
              <a:rPr lang="ru-RU" sz="2000" dirty="0" err="1" smtClean="0"/>
              <a:t>варира</a:t>
            </a:r>
            <a:r>
              <a:rPr lang="ru-RU" sz="2000" dirty="0" smtClean="0"/>
              <a:t> </a:t>
            </a:r>
            <a:r>
              <a:rPr lang="ru-RU" sz="2000" dirty="0" smtClean="0"/>
              <a:t>в </a:t>
            </a:r>
            <a:r>
              <a:rPr lang="ru-RU" sz="2000" dirty="0" err="1" smtClean="0"/>
              <a:t>зависимост</a:t>
            </a:r>
            <a:r>
              <a:rPr lang="ru-RU" sz="2000" dirty="0" smtClean="0"/>
              <a:t> от района. </a:t>
            </a:r>
            <a:r>
              <a:rPr lang="ru-RU" sz="2000" dirty="0" err="1" smtClean="0"/>
              <a:t>Също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така</a:t>
            </a:r>
            <a:r>
              <a:rPr lang="ru-RU" sz="2000" dirty="0" smtClean="0"/>
              <a:t> в </a:t>
            </a:r>
            <a:r>
              <a:rPr lang="ru-RU" sz="2000" dirty="0" err="1" smtClean="0"/>
              <a:t>зависимост</a:t>
            </a:r>
            <a:r>
              <a:rPr lang="ru-RU" sz="2000" dirty="0" smtClean="0"/>
              <a:t> от </a:t>
            </a:r>
            <a:r>
              <a:rPr lang="ru-RU" sz="2000" dirty="0" err="1" smtClean="0"/>
              <a:t>височината</a:t>
            </a:r>
            <a:r>
              <a:rPr lang="ru-RU" sz="2000" dirty="0" smtClean="0"/>
              <a:t> си в </a:t>
            </a:r>
            <a:r>
              <a:rPr lang="ru-RU" sz="2000" dirty="0" err="1" smtClean="0"/>
              <a:t>атмосферата</a:t>
            </a:r>
            <a:r>
              <a:rPr lang="ru-RU" sz="2000" dirty="0" smtClean="0"/>
              <a:t> те </a:t>
            </a:r>
            <a:r>
              <a:rPr lang="ru-RU" sz="2000" dirty="0" err="1" smtClean="0"/>
              <a:t>могат</a:t>
            </a:r>
            <a:r>
              <a:rPr lang="ru-RU" sz="2000" dirty="0" smtClean="0"/>
              <a:t> да </a:t>
            </a:r>
            <a:r>
              <a:rPr lang="ru-RU" sz="2000" dirty="0" err="1" smtClean="0"/>
              <a:t>играят</a:t>
            </a:r>
            <a:r>
              <a:rPr lang="ru-RU" sz="2000" dirty="0" smtClean="0"/>
              <a:t> роля на </a:t>
            </a:r>
            <a:r>
              <a:rPr lang="ru-RU" sz="2000" dirty="0" err="1" smtClean="0"/>
              <a:t>охладител</a:t>
            </a:r>
            <a:r>
              <a:rPr lang="ru-RU" sz="2000" dirty="0" smtClean="0"/>
              <a:t> или </a:t>
            </a:r>
            <a:r>
              <a:rPr lang="ru-RU" sz="2000" dirty="0" err="1" smtClean="0"/>
              <a:t>нагревател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земната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повърхност</a:t>
            </a:r>
            <a:r>
              <a:rPr lang="ru-RU" sz="2000" dirty="0" smtClean="0"/>
              <a:t>.</a:t>
            </a:r>
            <a:endParaRPr lang="bg-BG" sz="200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7" name="Picture 2" descr="Пара – У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643050"/>
            <a:ext cx="509065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842946"/>
          </a:xfrm>
        </p:spPr>
        <p:txBody>
          <a:bodyPr/>
          <a:lstStyle/>
          <a:p>
            <a:pPr algn="ctr"/>
            <a:r>
              <a:rPr lang="bg-BG" sz="3200" b="1" dirty="0" smtClean="0"/>
              <a:t>Метан и озон </a:t>
            </a:r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214282" y="1285860"/>
            <a:ext cx="3857652" cy="4786314"/>
          </a:xfrm>
        </p:spPr>
        <p:txBody>
          <a:bodyPr>
            <a:noAutofit/>
          </a:bodyPr>
          <a:lstStyle/>
          <a:p>
            <a:r>
              <a:rPr lang="bg-BG" sz="2000" b="1" dirty="0" smtClean="0"/>
              <a:t>Озон</a:t>
            </a:r>
            <a:endParaRPr lang="bg-BG" sz="2000" dirty="0" smtClean="0"/>
          </a:p>
          <a:p>
            <a:r>
              <a:rPr lang="bg-BG" sz="2000" dirty="0" smtClean="0"/>
              <a:t>Озонът се е увеличил с около 30% вследствие на индустриализацията. Той е една от основните причини за формирането на смог в големите градове и промишлените центрове, както и за парниковия ефект.</a:t>
            </a:r>
          </a:p>
          <a:p>
            <a:r>
              <a:rPr lang="bg-BG" sz="2000" b="1" dirty="0" smtClean="0"/>
              <a:t>Метан</a:t>
            </a:r>
            <a:endParaRPr lang="bg-BG" sz="2000" dirty="0" smtClean="0"/>
          </a:p>
          <a:p>
            <a:r>
              <a:rPr lang="bg-BG" sz="2000" dirty="0" smtClean="0"/>
              <a:t>Метанът (CH</a:t>
            </a:r>
            <a:r>
              <a:rPr lang="bg-BG" sz="2000" baseline="-25000" dirty="0" smtClean="0"/>
              <a:t>4</a:t>
            </a:r>
            <a:r>
              <a:rPr lang="bg-BG" sz="2000" dirty="0" smtClean="0"/>
              <a:t>) е безцветен и запалим газ, без миризма. Формира се при разлагане на биологични отпадъци. Наричан е още </a:t>
            </a:r>
            <a:r>
              <a:rPr lang="bg-BG" sz="2000" i="1" dirty="0" smtClean="0"/>
              <a:t>блатен газ</a:t>
            </a:r>
            <a:r>
              <a:rPr lang="bg-BG" sz="2000" dirty="0" smtClean="0"/>
              <a:t>, защото е в изобилие около блата.</a:t>
            </a:r>
            <a:endParaRPr lang="bg-BG" sz="200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36868" name="Picture 4" descr="Växthusgaserna - koldioxid, metan och lustgas | Externwebb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500174"/>
            <a:ext cx="4744143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842946"/>
          </a:xfrm>
        </p:spPr>
        <p:txBody>
          <a:bodyPr/>
          <a:lstStyle/>
          <a:p>
            <a:pPr algn="ctr"/>
            <a:r>
              <a:rPr lang="bg-BG" sz="3200" b="1" dirty="0" err="1" smtClean="0"/>
              <a:t>Диазотен</a:t>
            </a:r>
            <a:r>
              <a:rPr lang="bg-BG" sz="3200" b="1" dirty="0" smtClean="0"/>
              <a:t> оксид</a:t>
            </a:r>
            <a:endParaRPr lang="bg-BG" sz="3200" b="1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571612"/>
            <a:ext cx="2743200" cy="46767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N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O, известен </a:t>
            </a:r>
            <a:r>
              <a:rPr lang="ru-RU" sz="2000" dirty="0" err="1" smtClean="0"/>
              <a:t>още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като</a:t>
            </a:r>
            <a:r>
              <a:rPr lang="ru-RU" sz="2000" dirty="0" smtClean="0"/>
              <a:t> „райски газ“, </a:t>
            </a:r>
            <a:r>
              <a:rPr lang="ru-RU" sz="2000" dirty="0" err="1" smtClean="0"/>
              <a:t>често</a:t>
            </a:r>
            <a:r>
              <a:rPr lang="ru-RU" sz="2000" dirty="0" smtClean="0"/>
              <a:t> се </a:t>
            </a:r>
            <a:r>
              <a:rPr lang="ru-RU" sz="2000" dirty="0" err="1" smtClean="0"/>
              <a:t>използва</a:t>
            </a:r>
            <a:r>
              <a:rPr lang="ru-RU" sz="2000" dirty="0" smtClean="0"/>
              <a:t> в </a:t>
            </a:r>
            <a:r>
              <a:rPr lang="ru-RU" sz="2000" dirty="0" err="1" smtClean="0"/>
              <a:t>медицината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обезболяващо</a:t>
            </a:r>
            <a:r>
              <a:rPr lang="ru-RU" sz="2000" dirty="0" smtClean="0"/>
              <a:t> средство. </a:t>
            </a:r>
            <a:r>
              <a:rPr lang="ru-RU" sz="2000" dirty="0" err="1" smtClean="0"/>
              <a:t>Създаван</a:t>
            </a:r>
            <a:r>
              <a:rPr lang="ru-RU" sz="2000" dirty="0" smtClean="0"/>
              <a:t> е </a:t>
            </a:r>
            <a:r>
              <a:rPr lang="ru-RU" sz="2000" dirty="0" err="1" smtClean="0"/>
              <a:t>най-вече</a:t>
            </a:r>
            <a:r>
              <a:rPr lang="ru-RU" sz="2000" dirty="0" smtClean="0"/>
              <a:t> от </a:t>
            </a:r>
            <a:r>
              <a:rPr lang="ru-RU" sz="2000" dirty="0" err="1" smtClean="0"/>
              <a:t>човешки</a:t>
            </a:r>
            <a:r>
              <a:rPr lang="ru-RU" sz="2000" dirty="0" smtClean="0"/>
              <a:t> и </a:t>
            </a:r>
            <a:r>
              <a:rPr lang="ru-RU" sz="2000" dirty="0" err="1" smtClean="0"/>
              <a:t>животински</a:t>
            </a:r>
            <a:r>
              <a:rPr lang="ru-RU" sz="2000" dirty="0" smtClean="0"/>
              <a:t> </a:t>
            </a:r>
            <a:r>
              <a:rPr lang="ru-RU" sz="2000" dirty="0" err="1" smtClean="0"/>
              <a:t>отпадъци</a:t>
            </a:r>
            <a:r>
              <a:rPr lang="ru-RU" sz="2000" dirty="0" smtClean="0"/>
              <a:t>. Макар </a:t>
            </a:r>
            <a:r>
              <a:rPr lang="ru-RU" sz="2000" dirty="0" err="1" smtClean="0"/>
              <a:t>неговата</a:t>
            </a:r>
            <a:r>
              <a:rPr lang="ru-RU" sz="2000" dirty="0" smtClean="0"/>
              <a:t> концентрация да не се е увеличила </a:t>
            </a:r>
            <a:r>
              <a:rPr lang="ru-RU" sz="2000" dirty="0" err="1" smtClean="0"/>
              <a:t>драстично</a:t>
            </a:r>
            <a:r>
              <a:rPr lang="ru-RU" sz="2000" dirty="0" smtClean="0"/>
              <a:t>, той </a:t>
            </a:r>
            <a:r>
              <a:rPr lang="ru-RU" sz="2000" dirty="0" err="1" smtClean="0"/>
              <a:t>успява</a:t>
            </a:r>
            <a:r>
              <a:rPr lang="ru-RU" sz="2000" dirty="0" smtClean="0"/>
              <a:t> да се </a:t>
            </a:r>
            <a:r>
              <a:rPr lang="ru-RU" sz="2000" dirty="0" err="1" smtClean="0"/>
              <a:t>задържи</a:t>
            </a:r>
            <a:r>
              <a:rPr lang="ru-RU" sz="2000" dirty="0" smtClean="0"/>
              <a:t> в </a:t>
            </a:r>
            <a:r>
              <a:rPr lang="ru-RU" sz="2000" dirty="0" err="1" smtClean="0"/>
              <a:t>атмосферата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повече</a:t>
            </a:r>
            <a:r>
              <a:rPr lang="ru-RU" sz="2000" dirty="0" smtClean="0"/>
              <a:t> от 100 </a:t>
            </a:r>
            <a:r>
              <a:rPr lang="ru-RU" sz="2000" dirty="0" err="1" smtClean="0"/>
              <a:t>години</a:t>
            </a:r>
            <a:r>
              <a:rPr lang="ru-RU" sz="2000" dirty="0" smtClean="0"/>
              <a:t>.</a:t>
            </a:r>
            <a:endParaRPr lang="bg-BG" sz="200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2" descr="https://upload.wikimedia.org/wikipedia/commons/thumb/a/a4/Air_pollution_by_industrial_chimneys.jpg/280px-Air_pollution_by_industrial_chimne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714488"/>
            <a:ext cx="514353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13546</TotalTime>
  <Words>1171</Words>
  <Application>Microsoft Office PowerPoint</Application>
  <PresentationFormat>Презентация на цял екран (4:3)</PresentationFormat>
  <Paragraphs>119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Климатични промени (глобално затопляне)  </vt:lpstr>
      <vt:lpstr>Климатични промени (глобално затопляне) </vt:lpstr>
      <vt:lpstr>Парников ефект</vt:lpstr>
      <vt:lpstr>Парникови газове</vt:lpstr>
      <vt:lpstr>Въглероден диоксид</vt:lpstr>
      <vt:lpstr>Водни пари</vt:lpstr>
      <vt:lpstr>Метан и озон  </vt:lpstr>
      <vt:lpstr>Диазотен оксид</vt:lpstr>
      <vt:lpstr>Хлорофлуоровъглероди (фреони)</vt:lpstr>
      <vt:lpstr>Увеличаване на слънчевата активност</vt:lpstr>
      <vt:lpstr>Вулканична дейност </vt:lpstr>
      <vt:lpstr>   Предполагаеми последствия</vt:lpstr>
      <vt:lpstr>Изчезване на видове</vt:lpstr>
      <vt:lpstr>Недостиг на храна и прясна вода</vt:lpstr>
      <vt:lpstr>Климатичните промени и човешкото здраве</vt:lpstr>
      <vt:lpstr>Климатичните промени и човешкото здраве</vt:lpstr>
      <vt:lpstr>Промени в климата</vt:lpstr>
      <vt:lpstr>Промени в климата</vt:lpstr>
      <vt:lpstr>Екологични проблеми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Silvia</dc:creator>
  <cp:lastModifiedBy>Silvia</cp:lastModifiedBy>
  <cp:revision>33</cp:revision>
  <dcterms:created xsi:type="dcterms:W3CDTF">2022-04-16T22:50:22Z</dcterms:created>
  <dcterms:modified xsi:type="dcterms:W3CDTF">2022-04-26T09:14:20Z</dcterms:modified>
</cp:coreProperties>
</file>