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1"/>
  </p:sldMasterIdLst>
  <p:notesMasterIdLst>
    <p:notesMasterId r:id="rId17"/>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1" r:id="rId15"/>
    <p:sldId id="270" r:id="rId16"/>
  </p:sldIdLst>
  <p:sldSz cx="12192000" cy="6858000"/>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Контейнер за 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6909DE-E286-4A5B-9B3F-D07694D267F9}" type="datetimeFigureOut">
              <a:rPr lang="bg-BG" smtClean="0"/>
              <a:t>23.6.2022 г.</a:t>
            </a:fld>
            <a:endParaRPr lang="bg-BG"/>
          </a:p>
        </p:txBody>
      </p:sp>
      <p:sp>
        <p:nvSpPr>
          <p:cNvPr id="4" name="Контейнер за изображение на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Контейнер за бележ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долния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Контейнер за номер н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4D4400-3E20-4207-A10D-99A43E7748D0}" type="slidenum">
              <a:rPr lang="bg-BG" smtClean="0"/>
              <a:t>‹#›</a:t>
            </a:fld>
            <a:endParaRPr lang="bg-BG"/>
          </a:p>
        </p:txBody>
      </p:sp>
    </p:spTree>
    <p:extLst>
      <p:ext uri="{BB962C8B-B14F-4D97-AF65-F5344CB8AC3E}">
        <p14:creationId xmlns:p14="http://schemas.microsoft.com/office/powerpoint/2010/main" val="272024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C4D4400-3E20-4207-A10D-99A43E7748D0}" type="slidenum">
              <a:rPr lang="bg-BG" smtClean="0"/>
              <a:t>4</a:t>
            </a:fld>
            <a:endParaRPr lang="bg-BG"/>
          </a:p>
        </p:txBody>
      </p:sp>
    </p:spTree>
    <p:extLst>
      <p:ext uri="{BB962C8B-B14F-4D97-AF65-F5344CB8AC3E}">
        <p14:creationId xmlns:p14="http://schemas.microsoft.com/office/powerpoint/2010/main" val="3398121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C4D4400-3E20-4207-A10D-99A43E7748D0}" type="slidenum">
              <a:rPr lang="bg-BG" smtClean="0"/>
              <a:t>13</a:t>
            </a:fld>
            <a:endParaRPr lang="bg-BG"/>
          </a:p>
        </p:txBody>
      </p:sp>
    </p:spTree>
    <p:extLst>
      <p:ext uri="{BB962C8B-B14F-4D97-AF65-F5344CB8AC3E}">
        <p14:creationId xmlns:p14="http://schemas.microsoft.com/office/powerpoint/2010/main" val="3733325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C4D4400-3E20-4207-A10D-99A43E7748D0}" type="slidenum">
              <a:rPr lang="bg-BG" smtClean="0"/>
              <a:t>14</a:t>
            </a:fld>
            <a:endParaRPr lang="bg-BG"/>
          </a:p>
        </p:txBody>
      </p:sp>
    </p:spTree>
    <p:extLst>
      <p:ext uri="{BB962C8B-B14F-4D97-AF65-F5344CB8AC3E}">
        <p14:creationId xmlns:p14="http://schemas.microsoft.com/office/powerpoint/2010/main" val="4187521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C4D4400-3E20-4207-A10D-99A43E7748D0}" type="slidenum">
              <a:rPr lang="bg-BG" smtClean="0"/>
              <a:t>5</a:t>
            </a:fld>
            <a:endParaRPr lang="bg-BG"/>
          </a:p>
        </p:txBody>
      </p:sp>
    </p:spTree>
    <p:extLst>
      <p:ext uri="{BB962C8B-B14F-4D97-AF65-F5344CB8AC3E}">
        <p14:creationId xmlns:p14="http://schemas.microsoft.com/office/powerpoint/2010/main" val="688105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C4D4400-3E20-4207-A10D-99A43E7748D0}" type="slidenum">
              <a:rPr lang="bg-BG" smtClean="0"/>
              <a:t>6</a:t>
            </a:fld>
            <a:endParaRPr lang="bg-BG"/>
          </a:p>
        </p:txBody>
      </p:sp>
    </p:spTree>
    <p:extLst>
      <p:ext uri="{BB962C8B-B14F-4D97-AF65-F5344CB8AC3E}">
        <p14:creationId xmlns:p14="http://schemas.microsoft.com/office/powerpoint/2010/main" val="3958266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C4D4400-3E20-4207-A10D-99A43E7748D0}" type="slidenum">
              <a:rPr lang="bg-BG" smtClean="0"/>
              <a:t>7</a:t>
            </a:fld>
            <a:endParaRPr lang="bg-BG"/>
          </a:p>
        </p:txBody>
      </p:sp>
    </p:spTree>
    <p:extLst>
      <p:ext uri="{BB962C8B-B14F-4D97-AF65-F5344CB8AC3E}">
        <p14:creationId xmlns:p14="http://schemas.microsoft.com/office/powerpoint/2010/main" val="353925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C4D4400-3E20-4207-A10D-99A43E7748D0}" type="slidenum">
              <a:rPr lang="bg-BG" smtClean="0"/>
              <a:t>8</a:t>
            </a:fld>
            <a:endParaRPr lang="bg-BG"/>
          </a:p>
        </p:txBody>
      </p:sp>
    </p:spTree>
    <p:extLst>
      <p:ext uri="{BB962C8B-B14F-4D97-AF65-F5344CB8AC3E}">
        <p14:creationId xmlns:p14="http://schemas.microsoft.com/office/powerpoint/2010/main" val="418594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C4D4400-3E20-4207-A10D-99A43E7748D0}" type="slidenum">
              <a:rPr lang="bg-BG" smtClean="0"/>
              <a:t>9</a:t>
            </a:fld>
            <a:endParaRPr lang="bg-BG"/>
          </a:p>
        </p:txBody>
      </p:sp>
    </p:spTree>
    <p:extLst>
      <p:ext uri="{BB962C8B-B14F-4D97-AF65-F5344CB8AC3E}">
        <p14:creationId xmlns:p14="http://schemas.microsoft.com/office/powerpoint/2010/main" val="1501129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C4D4400-3E20-4207-A10D-99A43E7748D0}" type="slidenum">
              <a:rPr lang="bg-BG" smtClean="0"/>
              <a:t>10</a:t>
            </a:fld>
            <a:endParaRPr lang="bg-BG"/>
          </a:p>
        </p:txBody>
      </p:sp>
    </p:spTree>
    <p:extLst>
      <p:ext uri="{BB962C8B-B14F-4D97-AF65-F5344CB8AC3E}">
        <p14:creationId xmlns:p14="http://schemas.microsoft.com/office/powerpoint/2010/main" val="80495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C4D4400-3E20-4207-A10D-99A43E7748D0}" type="slidenum">
              <a:rPr lang="bg-BG" smtClean="0"/>
              <a:t>11</a:t>
            </a:fld>
            <a:endParaRPr lang="bg-BG"/>
          </a:p>
        </p:txBody>
      </p:sp>
    </p:spTree>
    <p:extLst>
      <p:ext uri="{BB962C8B-B14F-4D97-AF65-F5344CB8AC3E}">
        <p14:creationId xmlns:p14="http://schemas.microsoft.com/office/powerpoint/2010/main" val="1119739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5"/>
          </p:nvPr>
        </p:nvSpPr>
        <p:spPr/>
        <p:txBody>
          <a:bodyPr/>
          <a:lstStyle/>
          <a:p>
            <a:fld id="{EC4D4400-3E20-4207-A10D-99A43E7748D0}" type="slidenum">
              <a:rPr lang="bg-BG" smtClean="0"/>
              <a:t>12</a:t>
            </a:fld>
            <a:endParaRPr lang="bg-BG"/>
          </a:p>
        </p:txBody>
      </p:sp>
    </p:spTree>
    <p:extLst>
      <p:ext uri="{BB962C8B-B14F-4D97-AF65-F5344CB8AC3E}">
        <p14:creationId xmlns:p14="http://schemas.microsoft.com/office/powerpoint/2010/main" val="1090000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11055E67-D767-F5F2-E0E0-394742406046}"/>
              </a:ext>
            </a:extLst>
          </p:cNvPr>
          <p:cNvSpPr>
            <a:spLocks noGrp="1"/>
          </p:cNvSpPr>
          <p:nvPr>
            <p:ph type="ctrTitle"/>
          </p:nvPr>
        </p:nvSpPr>
        <p:spPr>
          <a:xfrm>
            <a:off x="1524000" y="1122363"/>
            <a:ext cx="9144000" cy="2387600"/>
          </a:xfrm>
        </p:spPr>
        <p:txBody>
          <a:bodyPr anchor="b"/>
          <a:lstStyle>
            <a:lvl1pPr algn="ctr">
              <a:defRPr sz="6000"/>
            </a:lvl1pPr>
          </a:lstStyle>
          <a:p>
            <a:r>
              <a:rPr lang="bg-BG"/>
              <a:t>Редакт. стил загл. образец</a:t>
            </a:r>
          </a:p>
        </p:txBody>
      </p:sp>
      <p:sp>
        <p:nvSpPr>
          <p:cNvPr id="3" name="Подзаглавие 2">
            <a:extLst>
              <a:ext uri="{FF2B5EF4-FFF2-40B4-BE49-F238E27FC236}">
                <a16:creationId xmlns:a16="http://schemas.microsoft.com/office/drawing/2014/main" id="{8FFBB782-50ED-9B78-7EDD-3128618F8F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bg-BG"/>
              <a:t>Щракнете, за да редактирате стила на подзаглавието в образеца</a:t>
            </a:r>
          </a:p>
        </p:txBody>
      </p:sp>
      <p:sp>
        <p:nvSpPr>
          <p:cNvPr id="4" name="Контейнер за дата 3">
            <a:extLst>
              <a:ext uri="{FF2B5EF4-FFF2-40B4-BE49-F238E27FC236}">
                <a16:creationId xmlns:a16="http://schemas.microsoft.com/office/drawing/2014/main" id="{B1B89190-9334-2A87-F9DC-60A4751B7119}"/>
              </a:ext>
            </a:extLst>
          </p:cNvPr>
          <p:cNvSpPr>
            <a:spLocks noGrp="1"/>
          </p:cNvSpPr>
          <p:nvPr>
            <p:ph type="dt" sz="half" idx="10"/>
          </p:nvPr>
        </p:nvSpPr>
        <p:spPr/>
        <p:txBody>
          <a:bodyPr/>
          <a:lstStyle/>
          <a:p>
            <a:fld id="{F9C22163-424F-4613-AF79-5A7A902E337A}" type="datetimeFigureOut">
              <a:rPr lang="bg-BG" smtClean="0"/>
              <a:t>23.6.2022 г.</a:t>
            </a:fld>
            <a:endParaRPr lang="bg-BG"/>
          </a:p>
        </p:txBody>
      </p:sp>
      <p:sp>
        <p:nvSpPr>
          <p:cNvPr id="5" name="Контейнер за долния колонтитул 4">
            <a:extLst>
              <a:ext uri="{FF2B5EF4-FFF2-40B4-BE49-F238E27FC236}">
                <a16:creationId xmlns:a16="http://schemas.microsoft.com/office/drawing/2014/main" id="{38552089-3452-1770-224D-94BB213DA2AB}"/>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a16="http://schemas.microsoft.com/office/drawing/2014/main" id="{09E35D62-E477-9EFC-2C67-B0F95E28899D}"/>
              </a:ext>
            </a:extLst>
          </p:cNvPr>
          <p:cNvSpPr>
            <a:spLocks noGrp="1"/>
          </p:cNvSpPr>
          <p:nvPr>
            <p:ph type="sldNum" sz="quarter" idx="12"/>
          </p:nvPr>
        </p:nvSpPr>
        <p:spPr/>
        <p:txBody>
          <a:bodyPr/>
          <a:lstStyle/>
          <a:p>
            <a:fld id="{6C5C1AAF-95F8-4C5A-9190-DA7EFCDEA9A5}" type="slidenum">
              <a:rPr lang="bg-BG" smtClean="0"/>
              <a:t>‹#›</a:t>
            </a:fld>
            <a:endParaRPr lang="bg-BG"/>
          </a:p>
        </p:txBody>
      </p:sp>
    </p:spTree>
    <p:extLst>
      <p:ext uri="{BB962C8B-B14F-4D97-AF65-F5344CB8AC3E}">
        <p14:creationId xmlns:p14="http://schemas.microsoft.com/office/powerpoint/2010/main" val="1525354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EF1E914D-A5FB-B847-19B5-0F0ADD3824A9}"/>
              </a:ext>
            </a:extLst>
          </p:cNvPr>
          <p:cNvSpPr>
            <a:spLocks noGrp="1"/>
          </p:cNvSpPr>
          <p:nvPr>
            <p:ph type="title"/>
          </p:nvPr>
        </p:nvSpPr>
        <p:spPr/>
        <p:txBody>
          <a:bodyPr/>
          <a:lstStyle/>
          <a:p>
            <a:r>
              <a:rPr lang="bg-BG"/>
              <a:t>Редакт. стил загл. образец</a:t>
            </a:r>
          </a:p>
        </p:txBody>
      </p:sp>
      <p:sp>
        <p:nvSpPr>
          <p:cNvPr id="3" name="Контейнер за вертикален текст 2">
            <a:extLst>
              <a:ext uri="{FF2B5EF4-FFF2-40B4-BE49-F238E27FC236}">
                <a16:creationId xmlns:a16="http://schemas.microsoft.com/office/drawing/2014/main" id="{370AF1B8-86C6-A6CA-93F9-228A162B9B77}"/>
              </a:ext>
            </a:extLst>
          </p:cNvPr>
          <p:cNvSpPr>
            <a:spLocks noGrp="1"/>
          </p:cNvSpPr>
          <p:nvPr>
            <p:ph type="body" orient="vert" idx="1"/>
          </p:nvPr>
        </p:nvSpPr>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a16="http://schemas.microsoft.com/office/drawing/2014/main" id="{E0439443-A6DE-ED67-A6B2-1D7EA647DF28}"/>
              </a:ext>
            </a:extLst>
          </p:cNvPr>
          <p:cNvSpPr>
            <a:spLocks noGrp="1"/>
          </p:cNvSpPr>
          <p:nvPr>
            <p:ph type="dt" sz="half" idx="10"/>
          </p:nvPr>
        </p:nvSpPr>
        <p:spPr/>
        <p:txBody>
          <a:bodyPr/>
          <a:lstStyle/>
          <a:p>
            <a:fld id="{F9C22163-424F-4613-AF79-5A7A902E337A}" type="datetimeFigureOut">
              <a:rPr lang="bg-BG" smtClean="0"/>
              <a:t>23.6.2022 г.</a:t>
            </a:fld>
            <a:endParaRPr lang="bg-BG"/>
          </a:p>
        </p:txBody>
      </p:sp>
      <p:sp>
        <p:nvSpPr>
          <p:cNvPr id="5" name="Контейнер за долния колонтитул 4">
            <a:extLst>
              <a:ext uri="{FF2B5EF4-FFF2-40B4-BE49-F238E27FC236}">
                <a16:creationId xmlns:a16="http://schemas.microsoft.com/office/drawing/2014/main" id="{4FE78C50-1F2F-D2D8-28F7-408FACF2E2C7}"/>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a16="http://schemas.microsoft.com/office/drawing/2014/main" id="{116997B2-C1D8-70A4-CBA1-189C5093AFFA}"/>
              </a:ext>
            </a:extLst>
          </p:cNvPr>
          <p:cNvSpPr>
            <a:spLocks noGrp="1"/>
          </p:cNvSpPr>
          <p:nvPr>
            <p:ph type="sldNum" sz="quarter" idx="12"/>
          </p:nvPr>
        </p:nvSpPr>
        <p:spPr/>
        <p:txBody>
          <a:bodyPr/>
          <a:lstStyle/>
          <a:p>
            <a:fld id="{6C5C1AAF-95F8-4C5A-9190-DA7EFCDEA9A5}" type="slidenum">
              <a:rPr lang="bg-BG" smtClean="0"/>
              <a:t>‹#›</a:t>
            </a:fld>
            <a:endParaRPr lang="bg-BG"/>
          </a:p>
        </p:txBody>
      </p:sp>
    </p:spTree>
    <p:extLst>
      <p:ext uri="{BB962C8B-B14F-4D97-AF65-F5344CB8AC3E}">
        <p14:creationId xmlns:p14="http://schemas.microsoft.com/office/powerpoint/2010/main" val="2281964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a:extLst>
              <a:ext uri="{FF2B5EF4-FFF2-40B4-BE49-F238E27FC236}">
                <a16:creationId xmlns:a16="http://schemas.microsoft.com/office/drawing/2014/main" id="{DB20310D-B096-7AF6-0ADA-68299DD8EEB3}"/>
              </a:ext>
            </a:extLst>
          </p:cNvPr>
          <p:cNvSpPr>
            <a:spLocks noGrp="1"/>
          </p:cNvSpPr>
          <p:nvPr>
            <p:ph type="title" orient="vert"/>
          </p:nvPr>
        </p:nvSpPr>
        <p:spPr>
          <a:xfrm>
            <a:off x="8724900" y="365125"/>
            <a:ext cx="2628900" cy="5811838"/>
          </a:xfrm>
        </p:spPr>
        <p:txBody>
          <a:bodyPr vert="eaVert"/>
          <a:lstStyle/>
          <a:p>
            <a:r>
              <a:rPr lang="bg-BG"/>
              <a:t>Редакт. стил загл. образец</a:t>
            </a:r>
          </a:p>
        </p:txBody>
      </p:sp>
      <p:sp>
        <p:nvSpPr>
          <p:cNvPr id="3" name="Контейнер за вертикален текст 2">
            <a:extLst>
              <a:ext uri="{FF2B5EF4-FFF2-40B4-BE49-F238E27FC236}">
                <a16:creationId xmlns:a16="http://schemas.microsoft.com/office/drawing/2014/main" id="{0A1584B4-CB75-0B62-EF90-80290E4B71A8}"/>
              </a:ext>
            </a:extLst>
          </p:cNvPr>
          <p:cNvSpPr>
            <a:spLocks noGrp="1"/>
          </p:cNvSpPr>
          <p:nvPr>
            <p:ph type="body" orient="vert" idx="1"/>
          </p:nvPr>
        </p:nvSpPr>
        <p:spPr>
          <a:xfrm>
            <a:off x="838200" y="365125"/>
            <a:ext cx="7734300" cy="5811838"/>
          </a:xfrm>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a16="http://schemas.microsoft.com/office/drawing/2014/main" id="{9F10A878-03E5-106D-9D9F-7C651EDF6414}"/>
              </a:ext>
            </a:extLst>
          </p:cNvPr>
          <p:cNvSpPr>
            <a:spLocks noGrp="1"/>
          </p:cNvSpPr>
          <p:nvPr>
            <p:ph type="dt" sz="half" idx="10"/>
          </p:nvPr>
        </p:nvSpPr>
        <p:spPr/>
        <p:txBody>
          <a:bodyPr/>
          <a:lstStyle/>
          <a:p>
            <a:fld id="{F9C22163-424F-4613-AF79-5A7A902E337A}" type="datetimeFigureOut">
              <a:rPr lang="bg-BG" smtClean="0"/>
              <a:t>23.6.2022 г.</a:t>
            </a:fld>
            <a:endParaRPr lang="bg-BG"/>
          </a:p>
        </p:txBody>
      </p:sp>
      <p:sp>
        <p:nvSpPr>
          <p:cNvPr id="5" name="Контейнер за долния колонтитул 4">
            <a:extLst>
              <a:ext uri="{FF2B5EF4-FFF2-40B4-BE49-F238E27FC236}">
                <a16:creationId xmlns:a16="http://schemas.microsoft.com/office/drawing/2014/main" id="{3126CCDC-6F98-319D-C57A-E841F1879FEB}"/>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a16="http://schemas.microsoft.com/office/drawing/2014/main" id="{6C3CD600-4D47-3A58-EFAD-FC72102F69BB}"/>
              </a:ext>
            </a:extLst>
          </p:cNvPr>
          <p:cNvSpPr>
            <a:spLocks noGrp="1"/>
          </p:cNvSpPr>
          <p:nvPr>
            <p:ph type="sldNum" sz="quarter" idx="12"/>
          </p:nvPr>
        </p:nvSpPr>
        <p:spPr/>
        <p:txBody>
          <a:bodyPr/>
          <a:lstStyle/>
          <a:p>
            <a:fld id="{6C5C1AAF-95F8-4C5A-9190-DA7EFCDEA9A5}" type="slidenum">
              <a:rPr lang="bg-BG" smtClean="0"/>
              <a:t>‹#›</a:t>
            </a:fld>
            <a:endParaRPr lang="bg-BG"/>
          </a:p>
        </p:txBody>
      </p:sp>
    </p:spTree>
    <p:extLst>
      <p:ext uri="{BB962C8B-B14F-4D97-AF65-F5344CB8AC3E}">
        <p14:creationId xmlns:p14="http://schemas.microsoft.com/office/powerpoint/2010/main" val="206471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4F03286C-6FFD-62C2-92F0-BF36FC7471CA}"/>
              </a:ext>
            </a:extLst>
          </p:cNvPr>
          <p:cNvSpPr>
            <a:spLocks noGrp="1"/>
          </p:cNvSpPr>
          <p:nvPr>
            <p:ph type="title"/>
          </p:nvPr>
        </p:nvSpPr>
        <p:spPr/>
        <p:txBody>
          <a:bodyPr/>
          <a:lstStyle/>
          <a:p>
            <a:r>
              <a:rPr lang="bg-BG"/>
              <a:t>Редакт. стил загл. образец</a:t>
            </a:r>
          </a:p>
        </p:txBody>
      </p:sp>
      <p:sp>
        <p:nvSpPr>
          <p:cNvPr id="3" name="Контейнер за съдържание 2">
            <a:extLst>
              <a:ext uri="{FF2B5EF4-FFF2-40B4-BE49-F238E27FC236}">
                <a16:creationId xmlns:a16="http://schemas.microsoft.com/office/drawing/2014/main" id="{7B42F79A-882C-FF5E-7074-051A2DDD082E}"/>
              </a:ext>
            </a:extLst>
          </p:cNvPr>
          <p:cNvSpPr>
            <a:spLocks noGrp="1"/>
          </p:cNvSpPr>
          <p:nvPr>
            <p:ph idx="1"/>
          </p:nvPr>
        </p:nvSpPr>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a16="http://schemas.microsoft.com/office/drawing/2014/main" id="{87A1410E-CDE2-E111-0930-6A53036A080C}"/>
              </a:ext>
            </a:extLst>
          </p:cNvPr>
          <p:cNvSpPr>
            <a:spLocks noGrp="1"/>
          </p:cNvSpPr>
          <p:nvPr>
            <p:ph type="dt" sz="half" idx="10"/>
          </p:nvPr>
        </p:nvSpPr>
        <p:spPr/>
        <p:txBody>
          <a:bodyPr/>
          <a:lstStyle/>
          <a:p>
            <a:fld id="{F9C22163-424F-4613-AF79-5A7A902E337A}" type="datetimeFigureOut">
              <a:rPr lang="bg-BG" smtClean="0"/>
              <a:t>23.6.2022 г.</a:t>
            </a:fld>
            <a:endParaRPr lang="bg-BG"/>
          </a:p>
        </p:txBody>
      </p:sp>
      <p:sp>
        <p:nvSpPr>
          <p:cNvPr id="5" name="Контейнер за долния колонтитул 4">
            <a:extLst>
              <a:ext uri="{FF2B5EF4-FFF2-40B4-BE49-F238E27FC236}">
                <a16:creationId xmlns:a16="http://schemas.microsoft.com/office/drawing/2014/main" id="{CF99E00A-9737-3AE9-EA98-1FEBBAAA1C92}"/>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a16="http://schemas.microsoft.com/office/drawing/2014/main" id="{13AC2E03-3814-BBC8-BA42-86E341FD3186}"/>
              </a:ext>
            </a:extLst>
          </p:cNvPr>
          <p:cNvSpPr>
            <a:spLocks noGrp="1"/>
          </p:cNvSpPr>
          <p:nvPr>
            <p:ph type="sldNum" sz="quarter" idx="12"/>
          </p:nvPr>
        </p:nvSpPr>
        <p:spPr/>
        <p:txBody>
          <a:bodyPr/>
          <a:lstStyle/>
          <a:p>
            <a:fld id="{6C5C1AAF-95F8-4C5A-9190-DA7EFCDEA9A5}" type="slidenum">
              <a:rPr lang="bg-BG" smtClean="0"/>
              <a:t>‹#›</a:t>
            </a:fld>
            <a:endParaRPr lang="bg-BG"/>
          </a:p>
        </p:txBody>
      </p:sp>
    </p:spTree>
    <p:extLst>
      <p:ext uri="{BB962C8B-B14F-4D97-AF65-F5344CB8AC3E}">
        <p14:creationId xmlns:p14="http://schemas.microsoft.com/office/powerpoint/2010/main" val="50332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разд.">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5B51444B-D6C2-CEC7-82C1-6CAA4065700A}"/>
              </a:ext>
            </a:extLst>
          </p:cNvPr>
          <p:cNvSpPr>
            <a:spLocks noGrp="1"/>
          </p:cNvSpPr>
          <p:nvPr>
            <p:ph type="title"/>
          </p:nvPr>
        </p:nvSpPr>
        <p:spPr>
          <a:xfrm>
            <a:off x="831850" y="1709738"/>
            <a:ext cx="10515600" cy="2852737"/>
          </a:xfrm>
        </p:spPr>
        <p:txBody>
          <a:bodyPr anchor="b"/>
          <a:lstStyle>
            <a:lvl1pPr>
              <a:defRPr sz="6000"/>
            </a:lvl1pPr>
          </a:lstStyle>
          <a:p>
            <a:r>
              <a:rPr lang="bg-BG"/>
              <a:t>Редакт. стил загл. образец</a:t>
            </a:r>
          </a:p>
        </p:txBody>
      </p:sp>
      <p:sp>
        <p:nvSpPr>
          <p:cNvPr id="3" name="Текстов контейнер 2">
            <a:extLst>
              <a:ext uri="{FF2B5EF4-FFF2-40B4-BE49-F238E27FC236}">
                <a16:creationId xmlns:a16="http://schemas.microsoft.com/office/drawing/2014/main" id="{CF4587E9-B280-A9E0-C212-EBCF630DB6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bg-BG"/>
              <a:t>Щракнете, за да редактирате стиловете на текста в образеца</a:t>
            </a:r>
          </a:p>
        </p:txBody>
      </p:sp>
      <p:sp>
        <p:nvSpPr>
          <p:cNvPr id="4" name="Контейнер за дата 3">
            <a:extLst>
              <a:ext uri="{FF2B5EF4-FFF2-40B4-BE49-F238E27FC236}">
                <a16:creationId xmlns:a16="http://schemas.microsoft.com/office/drawing/2014/main" id="{1E449CA1-6A71-2289-38CF-84C19B07FB82}"/>
              </a:ext>
            </a:extLst>
          </p:cNvPr>
          <p:cNvSpPr>
            <a:spLocks noGrp="1"/>
          </p:cNvSpPr>
          <p:nvPr>
            <p:ph type="dt" sz="half" idx="10"/>
          </p:nvPr>
        </p:nvSpPr>
        <p:spPr/>
        <p:txBody>
          <a:bodyPr/>
          <a:lstStyle/>
          <a:p>
            <a:fld id="{F9C22163-424F-4613-AF79-5A7A902E337A}" type="datetimeFigureOut">
              <a:rPr lang="bg-BG" smtClean="0"/>
              <a:t>23.6.2022 г.</a:t>
            </a:fld>
            <a:endParaRPr lang="bg-BG"/>
          </a:p>
        </p:txBody>
      </p:sp>
      <p:sp>
        <p:nvSpPr>
          <p:cNvPr id="5" name="Контейнер за долния колонтитул 4">
            <a:extLst>
              <a:ext uri="{FF2B5EF4-FFF2-40B4-BE49-F238E27FC236}">
                <a16:creationId xmlns:a16="http://schemas.microsoft.com/office/drawing/2014/main" id="{FE12FF8E-43DD-915F-73FB-164BB9A4F0AB}"/>
              </a:ext>
            </a:extLst>
          </p:cNvPr>
          <p:cNvSpPr>
            <a:spLocks noGrp="1"/>
          </p:cNvSpPr>
          <p:nvPr>
            <p:ph type="ftr" sz="quarter" idx="11"/>
          </p:nvPr>
        </p:nvSpPr>
        <p:spPr/>
        <p:txBody>
          <a:bodyPr/>
          <a:lstStyle/>
          <a:p>
            <a:endParaRPr lang="bg-BG"/>
          </a:p>
        </p:txBody>
      </p:sp>
      <p:sp>
        <p:nvSpPr>
          <p:cNvPr id="6" name="Контейнер за номер на слайда 5">
            <a:extLst>
              <a:ext uri="{FF2B5EF4-FFF2-40B4-BE49-F238E27FC236}">
                <a16:creationId xmlns:a16="http://schemas.microsoft.com/office/drawing/2014/main" id="{1D113E18-8B41-5BF8-68E0-0180FF5CE408}"/>
              </a:ext>
            </a:extLst>
          </p:cNvPr>
          <p:cNvSpPr>
            <a:spLocks noGrp="1"/>
          </p:cNvSpPr>
          <p:nvPr>
            <p:ph type="sldNum" sz="quarter" idx="12"/>
          </p:nvPr>
        </p:nvSpPr>
        <p:spPr/>
        <p:txBody>
          <a:bodyPr/>
          <a:lstStyle/>
          <a:p>
            <a:fld id="{6C5C1AAF-95F8-4C5A-9190-DA7EFCDEA9A5}" type="slidenum">
              <a:rPr lang="bg-BG" smtClean="0"/>
              <a:t>‹#›</a:t>
            </a:fld>
            <a:endParaRPr lang="bg-BG"/>
          </a:p>
        </p:txBody>
      </p:sp>
    </p:spTree>
    <p:extLst>
      <p:ext uri="{BB962C8B-B14F-4D97-AF65-F5344CB8AC3E}">
        <p14:creationId xmlns:p14="http://schemas.microsoft.com/office/powerpoint/2010/main" val="1525884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C7991709-6832-B3A2-65A3-678528861668}"/>
              </a:ext>
            </a:extLst>
          </p:cNvPr>
          <p:cNvSpPr>
            <a:spLocks noGrp="1"/>
          </p:cNvSpPr>
          <p:nvPr>
            <p:ph type="title"/>
          </p:nvPr>
        </p:nvSpPr>
        <p:spPr/>
        <p:txBody>
          <a:bodyPr/>
          <a:lstStyle/>
          <a:p>
            <a:r>
              <a:rPr lang="bg-BG"/>
              <a:t>Редакт. стил загл. образец</a:t>
            </a:r>
          </a:p>
        </p:txBody>
      </p:sp>
      <p:sp>
        <p:nvSpPr>
          <p:cNvPr id="3" name="Контейнер за съдържание 2">
            <a:extLst>
              <a:ext uri="{FF2B5EF4-FFF2-40B4-BE49-F238E27FC236}">
                <a16:creationId xmlns:a16="http://schemas.microsoft.com/office/drawing/2014/main" id="{0FBC69EF-D64A-5D9D-BE8B-EE7230A5B1F2}"/>
              </a:ext>
            </a:extLst>
          </p:cNvPr>
          <p:cNvSpPr>
            <a:spLocks noGrp="1"/>
          </p:cNvSpPr>
          <p:nvPr>
            <p:ph sz="half" idx="1"/>
          </p:nvPr>
        </p:nvSpPr>
        <p:spPr>
          <a:xfrm>
            <a:off x="838200" y="1825625"/>
            <a:ext cx="5181600" cy="435133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a:extLst>
              <a:ext uri="{FF2B5EF4-FFF2-40B4-BE49-F238E27FC236}">
                <a16:creationId xmlns:a16="http://schemas.microsoft.com/office/drawing/2014/main" id="{009411D6-6C04-DF5F-482F-9A14D49025AC}"/>
              </a:ext>
            </a:extLst>
          </p:cNvPr>
          <p:cNvSpPr>
            <a:spLocks noGrp="1"/>
          </p:cNvSpPr>
          <p:nvPr>
            <p:ph sz="half" idx="2"/>
          </p:nvPr>
        </p:nvSpPr>
        <p:spPr>
          <a:xfrm>
            <a:off x="6172200" y="1825625"/>
            <a:ext cx="5181600" cy="435133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дата 4">
            <a:extLst>
              <a:ext uri="{FF2B5EF4-FFF2-40B4-BE49-F238E27FC236}">
                <a16:creationId xmlns:a16="http://schemas.microsoft.com/office/drawing/2014/main" id="{05022CA6-0761-28EC-2B13-19C61B4A5754}"/>
              </a:ext>
            </a:extLst>
          </p:cNvPr>
          <p:cNvSpPr>
            <a:spLocks noGrp="1"/>
          </p:cNvSpPr>
          <p:nvPr>
            <p:ph type="dt" sz="half" idx="10"/>
          </p:nvPr>
        </p:nvSpPr>
        <p:spPr/>
        <p:txBody>
          <a:bodyPr/>
          <a:lstStyle/>
          <a:p>
            <a:fld id="{F9C22163-424F-4613-AF79-5A7A902E337A}" type="datetimeFigureOut">
              <a:rPr lang="bg-BG" smtClean="0"/>
              <a:t>23.6.2022 г.</a:t>
            </a:fld>
            <a:endParaRPr lang="bg-BG"/>
          </a:p>
        </p:txBody>
      </p:sp>
      <p:sp>
        <p:nvSpPr>
          <p:cNvPr id="6" name="Контейнер за долния колонтитул 5">
            <a:extLst>
              <a:ext uri="{FF2B5EF4-FFF2-40B4-BE49-F238E27FC236}">
                <a16:creationId xmlns:a16="http://schemas.microsoft.com/office/drawing/2014/main" id="{EB77A2C8-7757-CB19-1F94-1B6724547957}"/>
              </a:ext>
            </a:extLst>
          </p:cNvPr>
          <p:cNvSpPr>
            <a:spLocks noGrp="1"/>
          </p:cNvSpPr>
          <p:nvPr>
            <p:ph type="ftr" sz="quarter" idx="11"/>
          </p:nvPr>
        </p:nvSpPr>
        <p:spPr/>
        <p:txBody>
          <a:bodyPr/>
          <a:lstStyle/>
          <a:p>
            <a:endParaRPr lang="bg-BG"/>
          </a:p>
        </p:txBody>
      </p:sp>
      <p:sp>
        <p:nvSpPr>
          <p:cNvPr id="7" name="Контейнер за номер на слайда 6">
            <a:extLst>
              <a:ext uri="{FF2B5EF4-FFF2-40B4-BE49-F238E27FC236}">
                <a16:creationId xmlns:a16="http://schemas.microsoft.com/office/drawing/2014/main" id="{8FA6FF5F-E2F6-502F-22F4-AA8BE5D19612}"/>
              </a:ext>
            </a:extLst>
          </p:cNvPr>
          <p:cNvSpPr>
            <a:spLocks noGrp="1"/>
          </p:cNvSpPr>
          <p:nvPr>
            <p:ph type="sldNum" sz="quarter" idx="12"/>
          </p:nvPr>
        </p:nvSpPr>
        <p:spPr/>
        <p:txBody>
          <a:bodyPr/>
          <a:lstStyle/>
          <a:p>
            <a:fld id="{6C5C1AAF-95F8-4C5A-9190-DA7EFCDEA9A5}" type="slidenum">
              <a:rPr lang="bg-BG" smtClean="0"/>
              <a:t>‹#›</a:t>
            </a:fld>
            <a:endParaRPr lang="bg-BG"/>
          </a:p>
        </p:txBody>
      </p:sp>
    </p:spTree>
    <p:extLst>
      <p:ext uri="{BB962C8B-B14F-4D97-AF65-F5344CB8AC3E}">
        <p14:creationId xmlns:p14="http://schemas.microsoft.com/office/powerpoint/2010/main" val="172188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C6885C28-D3DD-D9C1-95F5-01AA7B77CC68}"/>
              </a:ext>
            </a:extLst>
          </p:cNvPr>
          <p:cNvSpPr>
            <a:spLocks noGrp="1"/>
          </p:cNvSpPr>
          <p:nvPr>
            <p:ph type="title"/>
          </p:nvPr>
        </p:nvSpPr>
        <p:spPr>
          <a:xfrm>
            <a:off x="839788" y="365125"/>
            <a:ext cx="10515600" cy="1325563"/>
          </a:xfrm>
        </p:spPr>
        <p:txBody>
          <a:bodyPr/>
          <a:lstStyle/>
          <a:p>
            <a:r>
              <a:rPr lang="bg-BG"/>
              <a:t>Редакт. стил загл. образец</a:t>
            </a:r>
          </a:p>
        </p:txBody>
      </p:sp>
      <p:sp>
        <p:nvSpPr>
          <p:cNvPr id="3" name="Текстов контейнер 2">
            <a:extLst>
              <a:ext uri="{FF2B5EF4-FFF2-40B4-BE49-F238E27FC236}">
                <a16:creationId xmlns:a16="http://schemas.microsoft.com/office/drawing/2014/main" id="{5C7662E0-2B0B-E472-DD8F-6960DD8CEF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4" name="Контейнер за съдържание 3">
            <a:extLst>
              <a:ext uri="{FF2B5EF4-FFF2-40B4-BE49-F238E27FC236}">
                <a16:creationId xmlns:a16="http://schemas.microsoft.com/office/drawing/2014/main" id="{FAA1D951-8AA1-300C-A3E1-B2D8B07C5BBB}"/>
              </a:ext>
            </a:extLst>
          </p:cNvPr>
          <p:cNvSpPr>
            <a:spLocks noGrp="1"/>
          </p:cNvSpPr>
          <p:nvPr>
            <p:ph sz="half" idx="2"/>
          </p:nvPr>
        </p:nvSpPr>
        <p:spPr>
          <a:xfrm>
            <a:off x="839788" y="2505075"/>
            <a:ext cx="5157787" cy="368458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Текстов контейнер 4">
            <a:extLst>
              <a:ext uri="{FF2B5EF4-FFF2-40B4-BE49-F238E27FC236}">
                <a16:creationId xmlns:a16="http://schemas.microsoft.com/office/drawing/2014/main" id="{99B467A5-AF28-E37E-92B5-83E4C0BC3D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Щракнете, за да редактирате стиловете на текста в образеца</a:t>
            </a:r>
          </a:p>
        </p:txBody>
      </p:sp>
      <p:sp>
        <p:nvSpPr>
          <p:cNvPr id="6" name="Контейнер за съдържание 5">
            <a:extLst>
              <a:ext uri="{FF2B5EF4-FFF2-40B4-BE49-F238E27FC236}">
                <a16:creationId xmlns:a16="http://schemas.microsoft.com/office/drawing/2014/main" id="{7F219E7B-9AE2-D7CC-69DF-5B30876DAC88}"/>
              </a:ext>
            </a:extLst>
          </p:cNvPr>
          <p:cNvSpPr>
            <a:spLocks noGrp="1"/>
          </p:cNvSpPr>
          <p:nvPr>
            <p:ph sz="quarter" idx="4"/>
          </p:nvPr>
        </p:nvSpPr>
        <p:spPr>
          <a:xfrm>
            <a:off x="6172200" y="2505075"/>
            <a:ext cx="5183188" cy="3684588"/>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a:extLst>
              <a:ext uri="{FF2B5EF4-FFF2-40B4-BE49-F238E27FC236}">
                <a16:creationId xmlns:a16="http://schemas.microsoft.com/office/drawing/2014/main" id="{2CE20D95-5B1E-0149-AD1C-49E71363F1F7}"/>
              </a:ext>
            </a:extLst>
          </p:cNvPr>
          <p:cNvSpPr>
            <a:spLocks noGrp="1"/>
          </p:cNvSpPr>
          <p:nvPr>
            <p:ph type="dt" sz="half" idx="10"/>
          </p:nvPr>
        </p:nvSpPr>
        <p:spPr/>
        <p:txBody>
          <a:bodyPr/>
          <a:lstStyle/>
          <a:p>
            <a:fld id="{F9C22163-424F-4613-AF79-5A7A902E337A}" type="datetimeFigureOut">
              <a:rPr lang="bg-BG" smtClean="0"/>
              <a:t>23.6.2022 г.</a:t>
            </a:fld>
            <a:endParaRPr lang="bg-BG"/>
          </a:p>
        </p:txBody>
      </p:sp>
      <p:sp>
        <p:nvSpPr>
          <p:cNvPr id="8" name="Контейнер за долния колонтитул 7">
            <a:extLst>
              <a:ext uri="{FF2B5EF4-FFF2-40B4-BE49-F238E27FC236}">
                <a16:creationId xmlns:a16="http://schemas.microsoft.com/office/drawing/2014/main" id="{A0D66FB7-E26D-5404-AEB4-3D16A78F2FB4}"/>
              </a:ext>
            </a:extLst>
          </p:cNvPr>
          <p:cNvSpPr>
            <a:spLocks noGrp="1"/>
          </p:cNvSpPr>
          <p:nvPr>
            <p:ph type="ftr" sz="quarter" idx="11"/>
          </p:nvPr>
        </p:nvSpPr>
        <p:spPr/>
        <p:txBody>
          <a:bodyPr/>
          <a:lstStyle/>
          <a:p>
            <a:endParaRPr lang="bg-BG"/>
          </a:p>
        </p:txBody>
      </p:sp>
      <p:sp>
        <p:nvSpPr>
          <p:cNvPr id="9" name="Контейнер за номер на слайда 8">
            <a:extLst>
              <a:ext uri="{FF2B5EF4-FFF2-40B4-BE49-F238E27FC236}">
                <a16:creationId xmlns:a16="http://schemas.microsoft.com/office/drawing/2014/main" id="{93317BB2-8740-1018-8FE1-39EF21C3964B}"/>
              </a:ext>
            </a:extLst>
          </p:cNvPr>
          <p:cNvSpPr>
            <a:spLocks noGrp="1"/>
          </p:cNvSpPr>
          <p:nvPr>
            <p:ph type="sldNum" sz="quarter" idx="12"/>
          </p:nvPr>
        </p:nvSpPr>
        <p:spPr/>
        <p:txBody>
          <a:bodyPr/>
          <a:lstStyle/>
          <a:p>
            <a:fld id="{6C5C1AAF-95F8-4C5A-9190-DA7EFCDEA9A5}" type="slidenum">
              <a:rPr lang="bg-BG" smtClean="0"/>
              <a:t>‹#›</a:t>
            </a:fld>
            <a:endParaRPr lang="bg-BG"/>
          </a:p>
        </p:txBody>
      </p:sp>
    </p:spTree>
    <p:extLst>
      <p:ext uri="{BB962C8B-B14F-4D97-AF65-F5344CB8AC3E}">
        <p14:creationId xmlns:p14="http://schemas.microsoft.com/office/powerpoint/2010/main" val="3077364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192D62EA-A923-333B-56A2-802D812B7ED7}"/>
              </a:ext>
            </a:extLst>
          </p:cNvPr>
          <p:cNvSpPr>
            <a:spLocks noGrp="1"/>
          </p:cNvSpPr>
          <p:nvPr>
            <p:ph type="title"/>
          </p:nvPr>
        </p:nvSpPr>
        <p:spPr/>
        <p:txBody>
          <a:bodyPr/>
          <a:lstStyle/>
          <a:p>
            <a:r>
              <a:rPr lang="bg-BG"/>
              <a:t>Редакт. стил загл. образец</a:t>
            </a:r>
          </a:p>
        </p:txBody>
      </p:sp>
      <p:sp>
        <p:nvSpPr>
          <p:cNvPr id="3" name="Контейнер за дата 2">
            <a:extLst>
              <a:ext uri="{FF2B5EF4-FFF2-40B4-BE49-F238E27FC236}">
                <a16:creationId xmlns:a16="http://schemas.microsoft.com/office/drawing/2014/main" id="{70B31FEF-5A5A-A254-2583-B9441D17ED35}"/>
              </a:ext>
            </a:extLst>
          </p:cNvPr>
          <p:cNvSpPr>
            <a:spLocks noGrp="1"/>
          </p:cNvSpPr>
          <p:nvPr>
            <p:ph type="dt" sz="half" idx="10"/>
          </p:nvPr>
        </p:nvSpPr>
        <p:spPr/>
        <p:txBody>
          <a:bodyPr/>
          <a:lstStyle/>
          <a:p>
            <a:fld id="{F9C22163-424F-4613-AF79-5A7A902E337A}" type="datetimeFigureOut">
              <a:rPr lang="bg-BG" smtClean="0"/>
              <a:t>23.6.2022 г.</a:t>
            </a:fld>
            <a:endParaRPr lang="bg-BG"/>
          </a:p>
        </p:txBody>
      </p:sp>
      <p:sp>
        <p:nvSpPr>
          <p:cNvPr id="4" name="Контейнер за долния колонтитул 3">
            <a:extLst>
              <a:ext uri="{FF2B5EF4-FFF2-40B4-BE49-F238E27FC236}">
                <a16:creationId xmlns:a16="http://schemas.microsoft.com/office/drawing/2014/main" id="{8D23680B-7FE9-99E8-FFC6-3A5637463E87}"/>
              </a:ext>
            </a:extLst>
          </p:cNvPr>
          <p:cNvSpPr>
            <a:spLocks noGrp="1"/>
          </p:cNvSpPr>
          <p:nvPr>
            <p:ph type="ftr" sz="quarter" idx="11"/>
          </p:nvPr>
        </p:nvSpPr>
        <p:spPr/>
        <p:txBody>
          <a:bodyPr/>
          <a:lstStyle/>
          <a:p>
            <a:endParaRPr lang="bg-BG"/>
          </a:p>
        </p:txBody>
      </p:sp>
      <p:sp>
        <p:nvSpPr>
          <p:cNvPr id="5" name="Контейнер за номер на слайда 4">
            <a:extLst>
              <a:ext uri="{FF2B5EF4-FFF2-40B4-BE49-F238E27FC236}">
                <a16:creationId xmlns:a16="http://schemas.microsoft.com/office/drawing/2014/main" id="{9B45BBE0-95F8-F36D-7DBA-A4E37BB79DF6}"/>
              </a:ext>
            </a:extLst>
          </p:cNvPr>
          <p:cNvSpPr>
            <a:spLocks noGrp="1"/>
          </p:cNvSpPr>
          <p:nvPr>
            <p:ph type="sldNum" sz="quarter" idx="12"/>
          </p:nvPr>
        </p:nvSpPr>
        <p:spPr/>
        <p:txBody>
          <a:bodyPr/>
          <a:lstStyle/>
          <a:p>
            <a:fld id="{6C5C1AAF-95F8-4C5A-9190-DA7EFCDEA9A5}" type="slidenum">
              <a:rPr lang="bg-BG" smtClean="0"/>
              <a:t>‹#›</a:t>
            </a:fld>
            <a:endParaRPr lang="bg-BG"/>
          </a:p>
        </p:txBody>
      </p:sp>
    </p:spTree>
    <p:extLst>
      <p:ext uri="{BB962C8B-B14F-4D97-AF65-F5344CB8AC3E}">
        <p14:creationId xmlns:p14="http://schemas.microsoft.com/office/powerpoint/2010/main" val="338287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a:extLst>
              <a:ext uri="{FF2B5EF4-FFF2-40B4-BE49-F238E27FC236}">
                <a16:creationId xmlns:a16="http://schemas.microsoft.com/office/drawing/2014/main" id="{2EDE1846-7793-7544-30A6-6F0C82738BA0}"/>
              </a:ext>
            </a:extLst>
          </p:cNvPr>
          <p:cNvSpPr>
            <a:spLocks noGrp="1"/>
          </p:cNvSpPr>
          <p:nvPr>
            <p:ph type="dt" sz="half" idx="10"/>
          </p:nvPr>
        </p:nvSpPr>
        <p:spPr/>
        <p:txBody>
          <a:bodyPr/>
          <a:lstStyle/>
          <a:p>
            <a:fld id="{F9C22163-424F-4613-AF79-5A7A902E337A}" type="datetimeFigureOut">
              <a:rPr lang="bg-BG" smtClean="0"/>
              <a:t>23.6.2022 г.</a:t>
            </a:fld>
            <a:endParaRPr lang="bg-BG"/>
          </a:p>
        </p:txBody>
      </p:sp>
      <p:sp>
        <p:nvSpPr>
          <p:cNvPr id="3" name="Контейнер за долния колонтитул 2">
            <a:extLst>
              <a:ext uri="{FF2B5EF4-FFF2-40B4-BE49-F238E27FC236}">
                <a16:creationId xmlns:a16="http://schemas.microsoft.com/office/drawing/2014/main" id="{455FC51B-EB2C-0B7F-D785-210F7B907B3E}"/>
              </a:ext>
            </a:extLst>
          </p:cNvPr>
          <p:cNvSpPr>
            <a:spLocks noGrp="1"/>
          </p:cNvSpPr>
          <p:nvPr>
            <p:ph type="ftr" sz="quarter" idx="11"/>
          </p:nvPr>
        </p:nvSpPr>
        <p:spPr/>
        <p:txBody>
          <a:bodyPr/>
          <a:lstStyle/>
          <a:p>
            <a:endParaRPr lang="bg-BG"/>
          </a:p>
        </p:txBody>
      </p:sp>
      <p:sp>
        <p:nvSpPr>
          <p:cNvPr id="4" name="Контейнер за номер на слайда 3">
            <a:extLst>
              <a:ext uri="{FF2B5EF4-FFF2-40B4-BE49-F238E27FC236}">
                <a16:creationId xmlns:a16="http://schemas.microsoft.com/office/drawing/2014/main" id="{2A84A9EE-406A-A9FC-E8C4-BEC21FC0D7FF}"/>
              </a:ext>
            </a:extLst>
          </p:cNvPr>
          <p:cNvSpPr>
            <a:spLocks noGrp="1"/>
          </p:cNvSpPr>
          <p:nvPr>
            <p:ph type="sldNum" sz="quarter" idx="12"/>
          </p:nvPr>
        </p:nvSpPr>
        <p:spPr/>
        <p:txBody>
          <a:bodyPr/>
          <a:lstStyle/>
          <a:p>
            <a:fld id="{6C5C1AAF-95F8-4C5A-9190-DA7EFCDEA9A5}" type="slidenum">
              <a:rPr lang="bg-BG" smtClean="0"/>
              <a:t>‹#›</a:t>
            </a:fld>
            <a:endParaRPr lang="bg-BG"/>
          </a:p>
        </p:txBody>
      </p:sp>
    </p:spTree>
    <p:extLst>
      <p:ext uri="{BB962C8B-B14F-4D97-AF65-F5344CB8AC3E}">
        <p14:creationId xmlns:p14="http://schemas.microsoft.com/office/powerpoint/2010/main" val="4136973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3E864DAE-0212-2A9F-C248-63746B9C8F1E}"/>
              </a:ext>
            </a:extLst>
          </p:cNvPr>
          <p:cNvSpPr>
            <a:spLocks noGrp="1"/>
          </p:cNvSpPr>
          <p:nvPr>
            <p:ph type="title"/>
          </p:nvPr>
        </p:nvSpPr>
        <p:spPr>
          <a:xfrm>
            <a:off x="839788" y="457200"/>
            <a:ext cx="3932237" cy="1600200"/>
          </a:xfrm>
        </p:spPr>
        <p:txBody>
          <a:bodyPr anchor="b"/>
          <a:lstStyle>
            <a:lvl1pPr>
              <a:defRPr sz="3200"/>
            </a:lvl1pPr>
          </a:lstStyle>
          <a:p>
            <a:r>
              <a:rPr lang="bg-BG"/>
              <a:t>Редакт. стил загл. образец</a:t>
            </a:r>
          </a:p>
        </p:txBody>
      </p:sp>
      <p:sp>
        <p:nvSpPr>
          <p:cNvPr id="3" name="Контейнер за съдържание 2">
            <a:extLst>
              <a:ext uri="{FF2B5EF4-FFF2-40B4-BE49-F238E27FC236}">
                <a16:creationId xmlns:a16="http://schemas.microsoft.com/office/drawing/2014/main" id="{8F15A9A5-902C-E04E-BE2E-4680352994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Текстов контейнер 3">
            <a:extLst>
              <a:ext uri="{FF2B5EF4-FFF2-40B4-BE49-F238E27FC236}">
                <a16:creationId xmlns:a16="http://schemas.microsoft.com/office/drawing/2014/main" id="{4A759118-A1EF-B0CF-9F9E-2B299A13CE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Контейнер за дата 4">
            <a:extLst>
              <a:ext uri="{FF2B5EF4-FFF2-40B4-BE49-F238E27FC236}">
                <a16:creationId xmlns:a16="http://schemas.microsoft.com/office/drawing/2014/main" id="{985AE8FF-AB95-4531-1D27-EFCED300FE88}"/>
              </a:ext>
            </a:extLst>
          </p:cNvPr>
          <p:cNvSpPr>
            <a:spLocks noGrp="1"/>
          </p:cNvSpPr>
          <p:nvPr>
            <p:ph type="dt" sz="half" idx="10"/>
          </p:nvPr>
        </p:nvSpPr>
        <p:spPr/>
        <p:txBody>
          <a:bodyPr/>
          <a:lstStyle/>
          <a:p>
            <a:fld id="{F9C22163-424F-4613-AF79-5A7A902E337A}" type="datetimeFigureOut">
              <a:rPr lang="bg-BG" smtClean="0"/>
              <a:t>23.6.2022 г.</a:t>
            </a:fld>
            <a:endParaRPr lang="bg-BG"/>
          </a:p>
        </p:txBody>
      </p:sp>
      <p:sp>
        <p:nvSpPr>
          <p:cNvPr id="6" name="Контейнер за долния колонтитул 5">
            <a:extLst>
              <a:ext uri="{FF2B5EF4-FFF2-40B4-BE49-F238E27FC236}">
                <a16:creationId xmlns:a16="http://schemas.microsoft.com/office/drawing/2014/main" id="{F706F142-DF67-FB86-C660-5A6F202A0E29}"/>
              </a:ext>
            </a:extLst>
          </p:cNvPr>
          <p:cNvSpPr>
            <a:spLocks noGrp="1"/>
          </p:cNvSpPr>
          <p:nvPr>
            <p:ph type="ftr" sz="quarter" idx="11"/>
          </p:nvPr>
        </p:nvSpPr>
        <p:spPr/>
        <p:txBody>
          <a:bodyPr/>
          <a:lstStyle/>
          <a:p>
            <a:endParaRPr lang="bg-BG"/>
          </a:p>
        </p:txBody>
      </p:sp>
      <p:sp>
        <p:nvSpPr>
          <p:cNvPr id="7" name="Контейнер за номер на слайда 6">
            <a:extLst>
              <a:ext uri="{FF2B5EF4-FFF2-40B4-BE49-F238E27FC236}">
                <a16:creationId xmlns:a16="http://schemas.microsoft.com/office/drawing/2014/main" id="{8CFC7F43-FC4B-FDF2-F5CC-A64035E59FC6}"/>
              </a:ext>
            </a:extLst>
          </p:cNvPr>
          <p:cNvSpPr>
            <a:spLocks noGrp="1"/>
          </p:cNvSpPr>
          <p:nvPr>
            <p:ph type="sldNum" sz="quarter" idx="12"/>
          </p:nvPr>
        </p:nvSpPr>
        <p:spPr/>
        <p:txBody>
          <a:bodyPr/>
          <a:lstStyle/>
          <a:p>
            <a:fld id="{6C5C1AAF-95F8-4C5A-9190-DA7EFCDEA9A5}" type="slidenum">
              <a:rPr lang="bg-BG" smtClean="0"/>
              <a:t>‹#›</a:t>
            </a:fld>
            <a:endParaRPr lang="bg-BG"/>
          </a:p>
        </p:txBody>
      </p:sp>
    </p:spTree>
    <p:extLst>
      <p:ext uri="{BB962C8B-B14F-4D97-AF65-F5344CB8AC3E}">
        <p14:creationId xmlns:p14="http://schemas.microsoft.com/office/powerpoint/2010/main" val="365204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a:extLst>
              <a:ext uri="{FF2B5EF4-FFF2-40B4-BE49-F238E27FC236}">
                <a16:creationId xmlns:a16="http://schemas.microsoft.com/office/drawing/2014/main" id="{08922D5B-8F25-D9D1-EADE-A3753603A18E}"/>
              </a:ext>
            </a:extLst>
          </p:cNvPr>
          <p:cNvSpPr>
            <a:spLocks noGrp="1"/>
          </p:cNvSpPr>
          <p:nvPr>
            <p:ph type="title"/>
          </p:nvPr>
        </p:nvSpPr>
        <p:spPr>
          <a:xfrm>
            <a:off x="839788" y="457200"/>
            <a:ext cx="3932237" cy="1600200"/>
          </a:xfrm>
        </p:spPr>
        <p:txBody>
          <a:bodyPr anchor="b"/>
          <a:lstStyle>
            <a:lvl1pPr>
              <a:defRPr sz="3200"/>
            </a:lvl1pPr>
          </a:lstStyle>
          <a:p>
            <a:r>
              <a:rPr lang="bg-BG"/>
              <a:t>Редакт. стил загл. образец</a:t>
            </a:r>
          </a:p>
        </p:txBody>
      </p:sp>
      <p:sp>
        <p:nvSpPr>
          <p:cNvPr id="3" name="Контейнер за картина 2">
            <a:extLst>
              <a:ext uri="{FF2B5EF4-FFF2-40B4-BE49-F238E27FC236}">
                <a16:creationId xmlns:a16="http://schemas.microsoft.com/office/drawing/2014/main" id="{6D6CF4BE-BAA3-4330-2953-9788D572F1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a:p>
        </p:txBody>
      </p:sp>
      <p:sp>
        <p:nvSpPr>
          <p:cNvPr id="4" name="Текстов контейнер 3">
            <a:extLst>
              <a:ext uri="{FF2B5EF4-FFF2-40B4-BE49-F238E27FC236}">
                <a16:creationId xmlns:a16="http://schemas.microsoft.com/office/drawing/2014/main" id="{5BF6059C-2E92-306A-99E5-2C275C0D5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a:t>Щракнете, за да редактирате стиловете на текста в образеца</a:t>
            </a:r>
          </a:p>
        </p:txBody>
      </p:sp>
      <p:sp>
        <p:nvSpPr>
          <p:cNvPr id="5" name="Контейнер за дата 4">
            <a:extLst>
              <a:ext uri="{FF2B5EF4-FFF2-40B4-BE49-F238E27FC236}">
                <a16:creationId xmlns:a16="http://schemas.microsoft.com/office/drawing/2014/main" id="{4C97EF48-E834-137B-1452-E55B84EFBB79}"/>
              </a:ext>
            </a:extLst>
          </p:cNvPr>
          <p:cNvSpPr>
            <a:spLocks noGrp="1"/>
          </p:cNvSpPr>
          <p:nvPr>
            <p:ph type="dt" sz="half" idx="10"/>
          </p:nvPr>
        </p:nvSpPr>
        <p:spPr/>
        <p:txBody>
          <a:bodyPr/>
          <a:lstStyle/>
          <a:p>
            <a:fld id="{F9C22163-424F-4613-AF79-5A7A902E337A}" type="datetimeFigureOut">
              <a:rPr lang="bg-BG" smtClean="0"/>
              <a:t>23.6.2022 г.</a:t>
            </a:fld>
            <a:endParaRPr lang="bg-BG"/>
          </a:p>
        </p:txBody>
      </p:sp>
      <p:sp>
        <p:nvSpPr>
          <p:cNvPr id="6" name="Контейнер за долния колонтитул 5">
            <a:extLst>
              <a:ext uri="{FF2B5EF4-FFF2-40B4-BE49-F238E27FC236}">
                <a16:creationId xmlns:a16="http://schemas.microsoft.com/office/drawing/2014/main" id="{BCB03AF2-74AF-72DF-465E-0770320CA731}"/>
              </a:ext>
            </a:extLst>
          </p:cNvPr>
          <p:cNvSpPr>
            <a:spLocks noGrp="1"/>
          </p:cNvSpPr>
          <p:nvPr>
            <p:ph type="ftr" sz="quarter" idx="11"/>
          </p:nvPr>
        </p:nvSpPr>
        <p:spPr/>
        <p:txBody>
          <a:bodyPr/>
          <a:lstStyle/>
          <a:p>
            <a:endParaRPr lang="bg-BG"/>
          </a:p>
        </p:txBody>
      </p:sp>
      <p:sp>
        <p:nvSpPr>
          <p:cNvPr id="7" name="Контейнер за номер на слайда 6">
            <a:extLst>
              <a:ext uri="{FF2B5EF4-FFF2-40B4-BE49-F238E27FC236}">
                <a16:creationId xmlns:a16="http://schemas.microsoft.com/office/drawing/2014/main" id="{96A44DB0-0A83-1AE8-4DAC-64A2E43B2187}"/>
              </a:ext>
            </a:extLst>
          </p:cNvPr>
          <p:cNvSpPr>
            <a:spLocks noGrp="1"/>
          </p:cNvSpPr>
          <p:nvPr>
            <p:ph type="sldNum" sz="quarter" idx="12"/>
          </p:nvPr>
        </p:nvSpPr>
        <p:spPr/>
        <p:txBody>
          <a:bodyPr/>
          <a:lstStyle/>
          <a:p>
            <a:fld id="{6C5C1AAF-95F8-4C5A-9190-DA7EFCDEA9A5}" type="slidenum">
              <a:rPr lang="bg-BG" smtClean="0"/>
              <a:t>‹#›</a:t>
            </a:fld>
            <a:endParaRPr lang="bg-BG"/>
          </a:p>
        </p:txBody>
      </p:sp>
    </p:spTree>
    <p:extLst>
      <p:ext uri="{BB962C8B-B14F-4D97-AF65-F5344CB8AC3E}">
        <p14:creationId xmlns:p14="http://schemas.microsoft.com/office/powerpoint/2010/main" val="2762733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заглавие 1">
            <a:extLst>
              <a:ext uri="{FF2B5EF4-FFF2-40B4-BE49-F238E27FC236}">
                <a16:creationId xmlns:a16="http://schemas.microsoft.com/office/drawing/2014/main" id="{528D4E9F-2C40-FC5C-A6F3-95BACED9F9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bg-BG"/>
              <a:t>Редакт. стил загл. образец</a:t>
            </a:r>
          </a:p>
        </p:txBody>
      </p:sp>
      <p:sp>
        <p:nvSpPr>
          <p:cNvPr id="3" name="Текстов контейнер 2">
            <a:extLst>
              <a:ext uri="{FF2B5EF4-FFF2-40B4-BE49-F238E27FC236}">
                <a16:creationId xmlns:a16="http://schemas.microsoft.com/office/drawing/2014/main" id="{CBA5D814-7052-656C-16BB-227FCF1FAC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a:extLst>
              <a:ext uri="{FF2B5EF4-FFF2-40B4-BE49-F238E27FC236}">
                <a16:creationId xmlns:a16="http://schemas.microsoft.com/office/drawing/2014/main" id="{A7FEDC64-A7B5-6285-D5B7-AB8420715A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22163-424F-4613-AF79-5A7A902E337A}" type="datetimeFigureOut">
              <a:rPr lang="bg-BG" smtClean="0"/>
              <a:t>23.6.2022 г.</a:t>
            </a:fld>
            <a:endParaRPr lang="bg-BG"/>
          </a:p>
        </p:txBody>
      </p:sp>
      <p:sp>
        <p:nvSpPr>
          <p:cNvPr id="5" name="Контейнер за долния колонтитул 4">
            <a:extLst>
              <a:ext uri="{FF2B5EF4-FFF2-40B4-BE49-F238E27FC236}">
                <a16:creationId xmlns:a16="http://schemas.microsoft.com/office/drawing/2014/main" id="{DBD9818F-9858-7E98-C13C-B867343C2B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a:p>
        </p:txBody>
      </p:sp>
      <p:sp>
        <p:nvSpPr>
          <p:cNvPr id="6" name="Контейнер за номер на слайда 5">
            <a:extLst>
              <a:ext uri="{FF2B5EF4-FFF2-40B4-BE49-F238E27FC236}">
                <a16:creationId xmlns:a16="http://schemas.microsoft.com/office/drawing/2014/main" id="{DA310AA6-A8A9-5F2D-BF2A-1CE90B6DCF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C1AAF-95F8-4C5A-9190-DA7EFCDEA9A5}" type="slidenum">
              <a:rPr lang="bg-BG" smtClean="0"/>
              <a:t>‹#›</a:t>
            </a:fld>
            <a:endParaRPr lang="bg-BG"/>
          </a:p>
        </p:txBody>
      </p:sp>
    </p:spTree>
    <p:extLst>
      <p:ext uri="{BB962C8B-B14F-4D97-AF65-F5344CB8AC3E}">
        <p14:creationId xmlns:p14="http://schemas.microsoft.com/office/powerpoint/2010/main" val="315514352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17/06/relationships/model3d" Target="../media/model3d1.glb"/><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hyperlink" Target="http://www.yourfirsteuresjob.eu/en/home"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17/06/relationships/model3d" Target="../media/model3d2.glb"/><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biznes-sarang.alle.bg/%D0%B8%D0%B3%D1%80%D0%B8/%D0%B2%D1%8A%D0%BF%D1%80%D0%BE%D1%81%D1%87%D0%B5%D1%82%D0%B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лавие 2">
            <a:extLst>
              <a:ext uri="{FF2B5EF4-FFF2-40B4-BE49-F238E27FC236}">
                <a16:creationId xmlns:a16="http://schemas.microsoft.com/office/drawing/2014/main" id="{A3468CE3-0592-924B-4CEC-05EB6AF488F9}"/>
              </a:ext>
            </a:extLst>
          </p:cNvPr>
          <p:cNvSpPr>
            <a:spLocks noGrp="1"/>
          </p:cNvSpPr>
          <p:nvPr>
            <p:ph type="subTitle" idx="1"/>
          </p:nvPr>
        </p:nvSpPr>
        <p:spPr>
          <a:xfrm>
            <a:off x="319698" y="1252024"/>
            <a:ext cx="11872302" cy="2176976"/>
          </a:xfrm>
        </p:spPr>
        <p:txBody>
          <a:bodyPr>
            <a:noAutofit/>
          </a:bodyPr>
          <a:lstStyle/>
          <a:p>
            <a:pPr algn="ctr"/>
            <a:r>
              <a:rPr lang="bg-BG" sz="2000" b="1" dirty="0">
                <a:solidFill>
                  <a:schemeClr val="tx1"/>
                </a:solidFill>
                <a:latin typeface="Times New Roman" panose="02020603050405020304" pitchFamily="18" charset="0"/>
                <a:cs typeface="Times New Roman" panose="02020603050405020304" pitchFamily="18" charset="0"/>
              </a:rPr>
              <a:t>АКАДЕМИЯ „МЛАДЕЖИ В ЕВРОПА“ </a:t>
            </a:r>
            <a:endParaRPr lang="en-US" sz="2000" b="1" dirty="0">
              <a:solidFill>
                <a:schemeClr val="tx1"/>
              </a:solidFill>
              <a:latin typeface="Times New Roman" panose="02020603050405020304" pitchFamily="18" charset="0"/>
              <a:cs typeface="Times New Roman" panose="02020603050405020304" pitchFamily="18" charset="0"/>
            </a:endParaRPr>
          </a:p>
          <a:p>
            <a:pPr algn="ctr"/>
            <a:r>
              <a:rPr lang="bg-BG" sz="2000" b="1" dirty="0">
                <a:solidFill>
                  <a:schemeClr val="tx1"/>
                </a:solidFill>
                <a:latin typeface="Times New Roman" panose="02020603050405020304" pitchFamily="18" charset="0"/>
                <a:cs typeface="Times New Roman" panose="02020603050405020304" pitchFamily="18" charset="0"/>
              </a:rPr>
              <a:t>ПО ПРОЕКТ „ДА БЪДЕМ</a:t>
            </a:r>
            <a:r>
              <a:rPr lang="en-US" sz="2000" b="1" dirty="0">
                <a:solidFill>
                  <a:schemeClr val="tx1"/>
                </a:solidFill>
                <a:latin typeface="Times New Roman" panose="02020603050405020304" pitchFamily="18" charset="0"/>
                <a:cs typeface="Times New Roman" panose="02020603050405020304" pitchFamily="18" charset="0"/>
              </a:rPr>
              <a:t> </a:t>
            </a:r>
            <a:r>
              <a:rPr lang="bg-BG" sz="2000" b="1" dirty="0">
                <a:solidFill>
                  <a:schemeClr val="tx1"/>
                </a:solidFill>
                <a:latin typeface="Times New Roman" panose="02020603050405020304" pitchFamily="18" charset="0"/>
                <a:cs typeface="Times New Roman" panose="02020603050405020304" pitchFamily="18" charset="0"/>
              </a:rPr>
              <a:t>АКТИВНИ И ТГОВОРНИ“ </a:t>
            </a:r>
            <a:endParaRPr lang="en-US" sz="2000" b="1" dirty="0">
              <a:solidFill>
                <a:schemeClr val="tx1"/>
              </a:solidFill>
              <a:latin typeface="Times New Roman" panose="02020603050405020304" pitchFamily="18" charset="0"/>
              <a:cs typeface="Times New Roman" panose="02020603050405020304" pitchFamily="18" charset="0"/>
            </a:endParaRPr>
          </a:p>
          <a:p>
            <a:pPr algn="ctr"/>
            <a:r>
              <a:rPr lang="bg-BG" sz="2000" b="1" dirty="0">
                <a:solidFill>
                  <a:schemeClr val="tx1"/>
                </a:solidFill>
                <a:latin typeface="Times New Roman" panose="02020603050405020304" pitchFamily="18" charset="0"/>
                <a:cs typeface="Times New Roman" panose="02020603050405020304" pitchFamily="18" charset="0"/>
              </a:rPr>
              <a:t>Д-Р № </a:t>
            </a:r>
            <a:r>
              <a:rPr lang="en-US" sz="2000" b="1" dirty="0">
                <a:solidFill>
                  <a:schemeClr val="tx1"/>
                </a:solidFill>
                <a:latin typeface="Times New Roman" panose="02020603050405020304" pitchFamily="18" charset="0"/>
                <a:cs typeface="Times New Roman" panose="02020603050405020304" pitchFamily="18" charset="0"/>
              </a:rPr>
              <a:t>2021-2-BG01-KA154-YOU-000040260</a:t>
            </a:r>
          </a:p>
          <a:p>
            <a:pPr algn="ctr"/>
            <a:r>
              <a:rPr lang="bg-BG" sz="2000" b="1" dirty="0">
                <a:solidFill>
                  <a:schemeClr val="tx1"/>
                </a:solidFill>
                <a:latin typeface="Times New Roman" panose="02020603050405020304" pitchFamily="18" charset="0"/>
                <a:cs typeface="Times New Roman" panose="02020603050405020304" pitchFamily="18" charset="0"/>
              </a:rPr>
              <a:t>27.06.2022 Г., ГРАД ВЪРШЕЦ, СПА ХОТЕЛ АТА</a:t>
            </a:r>
          </a:p>
        </p:txBody>
      </p:sp>
      <p:pic>
        <p:nvPicPr>
          <p:cNvPr id="4" name="Картина 3">
            <a:extLst>
              <a:ext uri="{FF2B5EF4-FFF2-40B4-BE49-F238E27FC236}">
                <a16:creationId xmlns:a16="http://schemas.microsoft.com/office/drawing/2014/main" id="{DFDE337A-1725-2419-D5A6-5BE76DF983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697" y="125742"/>
            <a:ext cx="5604574" cy="1012062"/>
          </a:xfrm>
          <a:prstGeom prst="rect">
            <a:avLst/>
          </a:prstGeom>
          <a:noFill/>
        </p:spPr>
      </p:pic>
      <p:pic>
        <p:nvPicPr>
          <p:cNvPr id="5" name="Картина 4">
            <a:extLst>
              <a:ext uri="{FF2B5EF4-FFF2-40B4-BE49-F238E27FC236}">
                <a16:creationId xmlns:a16="http://schemas.microsoft.com/office/drawing/2014/main" id="{811B35B5-1020-301E-0BDB-4E4D72FD1C2D}"/>
              </a:ext>
            </a:extLst>
          </p:cNvPr>
          <p:cNvPicPr>
            <a:picLocks noChangeAspect="1"/>
          </p:cNvPicPr>
          <p:nvPr/>
        </p:nvPicPr>
        <p:blipFill>
          <a:blip r:embed="rId3"/>
          <a:stretch>
            <a:fillRect/>
          </a:stretch>
        </p:blipFill>
        <p:spPr>
          <a:xfrm>
            <a:off x="9672535" y="125742"/>
            <a:ext cx="2199768" cy="1126282"/>
          </a:xfrm>
          <a:prstGeom prst="rect">
            <a:avLst/>
          </a:prstGeom>
        </p:spPr>
      </p:pic>
      <p:pic>
        <p:nvPicPr>
          <p:cNvPr id="10" name="Картина 9">
            <a:extLst>
              <a:ext uri="{FF2B5EF4-FFF2-40B4-BE49-F238E27FC236}">
                <a16:creationId xmlns:a16="http://schemas.microsoft.com/office/drawing/2014/main" id="{CB20E888-C536-DB66-CC74-57D9CB05C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566" y="3078686"/>
            <a:ext cx="4662868" cy="2622864"/>
          </a:xfrm>
          <a:prstGeom prst="rect">
            <a:avLst/>
          </a:prstGeom>
        </p:spPr>
      </p:pic>
      <p:sp>
        <p:nvSpPr>
          <p:cNvPr id="11" name="Текстово поле 10">
            <a:extLst>
              <a:ext uri="{FF2B5EF4-FFF2-40B4-BE49-F238E27FC236}">
                <a16:creationId xmlns:a16="http://schemas.microsoft.com/office/drawing/2014/main" id="{07A9BF7B-9D76-13F3-0609-5A538E7F66B5}"/>
              </a:ext>
            </a:extLst>
          </p:cNvPr>
          <p:cNvSpPr txBox="1"/>
          <p:nvPr/>
        </p:nvSpPr>
        <p:spPr>
          <a:xfrm>
            <a:off x="211016" y="5789851"/>
            <a:ext cx="11980984" cy="1231106"/>
          </a:xfrm>
          <a:prstGeom prst="rect">
            <a:avLst/>
          </a:prstGeom>
          <a:noFill/>
        </p:spPr>
        <p:txBody>
          <a:bodyPr wrap="square" rtlCol="0">
            <a:spAutoFit/>
          </a:bodyPr>
          <a:lstStyle/>
          <a:p>
            <a:pPr algn="ctr"/>
            <a:r>
              <a:rPr lang="bg-BG" sz="1400" b="1" dirty="0">
                <a:latin typeface="Times New Roman" panose="02020603050405020304" pitchFamily="18" charset="0"/>
                <a:cs typeface="Times New Roman" panose="02020603050405020304" pitchFamily="18" charset="0"/>
              </a:rPr>
              <a:t>Проект  „Да бъдем активни и отговорни“, Договор 2021-2-BG01-KA154-YOU-000040260 по Програма „Еразъм+“,  Ключова дейност 1 „Образователна мобилност на граждани“, сектор „Младежи“,  финансиран от Европейски съюз. Съдържанието на документа е отговорност единствено на сдружение „Център за развитие </a:t>
            </a:r>
            <a:r>
              <a:rPr lang="bg-BG" sz="1400" b="1" dirty="0" err="1">
                <a:latin typeface="Times New Roman" panose="02020603050405020304" pitchFamily="18" charset="0"/>
                <a:cs typeface="Times New Roman" panose="02020603050405020304" pitchFamily="18" charset="0"/>
              </a:rPr>
              <a:t>Монтанезиум</a:t>
            </a:r>
            <a:r>
              <a:rPr lang="bg-BG" sz="1400" b="1" dirty="0">
                <a:latin typeface="Times New Roman" panose="02020603050405020304" pitchFamily="18" charset="0"/>
                <a:cs typeface="Times New Roman" panose="02020603050405020304" pitchFamily="18" charset="0"/>
              </a:rPr>
              <a:t> „ и по никакъв начин на отразява позицията и не е отговорност на Европейската комисия“</a:t>
            </a:r>
          </a:p>
          <a:p>
            <a:endParaRPr lang="ru-RU" dirty="0"/>
          </a:p>
        </p:txBody>
      </p:sp>
    </p:spTree>
    <p:extLst>
      <p:ext uri="{BB962C8B-B14F-4D97-AF65-F5344CB8AC3E}">
        <p14:creationId xmlns:p14="http://schemas.microsoft.com/office/powerpoint/2010/main" val="1020304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Текстово поле 9">
            <a:extLst>
              <a:ext uri="{FF2B5EF4-FFF2-40B4-BE49-F238E27FC236}">
                <a16:creationId xmlns:a16="http://schemas.microsoft.com/office/drawing/2014/main" id="{CF34A7EA-D681-0F99-1E82-7E787AEFA061}"/>
              </a:ext>
            </a:extLst>
          </p:cNvPr>
          <p:cNvSpPr txBox="1"/>
          <p:nvPr/>
        </p:nvSpPr>
        <p:spPr>
          <a:xfrm>
            <a:off x="52967" y="1324194"/>
            <a:ext cx="11846513" cy="5940088"/>
          </a:xfrm>
          <a:prstGeom prst="rect">
            <a:avLst/>
          </a:prstGeom>
          <a:noFill/>
        </p:spPr>
        <p:txBody>
          <a:bodyPr wrap="square">
            <a:spAutoFit/>
          </a:bodyPr>
          <a:lstStyle/>
          <a:p>
            <a:pPr algn="ctr"/>
            <a:r>
              <a:rPr lang="ru-RU" sz="2000" b="1" dirty="0">
                <a:latin typeface="Times New Roman" panose="02020603050405020304" pitchFamily="18" charset="0"/>
                <a:cs typeface="Times New Roman" panose="02020603050405020304" pitchFamily="18" charset="0"/>
              </a:rPr>
              <a:t>ЕВРОПЕЙСКИЯ СЪЮЗ И ВЛИЯНИЕТО МУ ВЪРХУ НАШЕТО ЕЖЕДНЕВИЕ</a:t>
            </a:r>
          </a:p>
          <a:p>
            <a:pPr algn="just"/>
            <a:r>
              <a:rPr lang="bg-BG" sz="2000" b="1" u="sng" dirty="0">
                <a:latin typeface="Times New Roman" panose="02020603050405020304" pitchFamily="18" charset="0"/>
                <a:cs typeface="Times New Roman" panose="02020603050405020304" pitchFamily="18" charset="0"/>
              </a:rPr>
              <a:t>Безопасно и лесно пътуване в ЕС</a:t>
            </a:r>
          </a:p>
          <a:p>
            <a:pPr algn="just"/>
            <a:r>
              <a:rPr lang="bg-BG" sz="2000" dirty="0">
                <a:latin typeface="Times New Roman" panose="02020603050405020304" pitchFamily="18" charset="0"/>
                <a:cs typeface="Times New Roman" panose="02020603050405020304" pitchFamily="18" charset="0"/>
              </a:rPr>
              <a:t>Пътуването в Европа е много по-лесно от преди. Повечето държави в ЕС и някои </a:t>
            </a:r>
          </a:p>
          <a:p>
            <a:pPr algn="just"/>
            <a:r>
              <a:rPr lang="bg-BG" sz="2000" dirty="0">
                <a:latin typeface="Times New Roman" panose="02020603050405020304" pitchFamily="18" charset="0"/>
                <a:cs typeface="Times New Roman" panose="02020603050405020304" pitchFamily="18" charset="0"/>
              </a:rPr>
              <a:t>държави извън ЕС са премахнали граничния контрол помежду си. Те са подписали</a:t>
            </a:r>
          </a:p>
          <a:p>
            <a:pPr algn="just"/>
            <a:r>
              <a:rPr lang="bg-BG" sz="2000" dirty="0">
                <a:latin typeface="Times New Roman" panose="02020603050405020304" pitchFamily="18" charset="0"/>
                <a:cs typeface="Times New Roman" panose="02020603050405020304" pitchFamily="18" charset="0"/>
              </a:rPr>
              <a:t>Шенгенското споразумение, което носи името на градчето в Люксембург, където през 1985 г. е подписано първото споразумение за премахване на граничния контрол. Като европейски гражданин можете да пътувате в рамките на 26-те „шенгенски държави“: 22 държави от ЕС, както и Исландия, Лихтенщайн, Норвегия и Швейцария. Ирландия реши да не бъде част от Шенгенското пространство, а България, Кипър, Румъния  и Хърватия все още не могат да се присъединят. Когато пътувате към държави, които не са част от Шенгенското пространство, или се връщате от такива, трябва да представите валиден паспорт или лична карта.</a:t>
            </a:r>
          </a:p>
          <a:p>
            <a:pPr algn="just"/>
            <a:r>
              <a:rPr lang="bg-BG" sz="2000" b="1" u="sng" dirty="0">
                <a:latin typeface="Times New Roman" panose="02020603050405020304" pitchFamily="18" charset="0"/>
                <a:cs typeface="Times New Roman" panose="02020603050405020304" pitchFamily="18" charset="0"/>
              </a:rPr>
              <a:t>Следване, обучение и работа в ЕС</a:t>
            </a:r>
          </a:p>
          <a:p>
            <a:pPr algn="just"/>
            <a:r>
              <a:rPr lang="bg-BG" sz="2000" dirty="0">
                <a:latin typeface="Times New Roman" panose="02020603050405020304" pitchFamily="18" charset="0"/>
                <a:cs typeface="Times New Roman" panose="02020603050405020304" pitchFamily="18" charset="0"/>
              </a:rPr>
              <a:t>Благодарение на ЕС много младежи се възползват от правото на пълна свобода на движение</a:t>
            </a:r>
          </a:p>
          <a:p>
            <a:pPr algn="just"/>
            <a:r>
              <a:rPr lang="bg-BG" sz="2000" dirty="0">
                <a:latin typeface="Times New Roman" panose="02020603050405020304" pitchFamily="18" charset="0"/>
                <a:cs typeface="Times New Roman" panose="02020603050405020304" pitchFamily="18" charset="0"/>
              </a:rPr>
              <a:t>между държавите в ЕС. Като гражданин на ЕС имате правото да:</a:t>
            </a:r>
          </a:p>
          <a:p>
            <a:pPr marL="342900" indent="-342900" algn="just">
              <a:buFont typeface="Wingdings" panose="05000000000000000000" pitchFamily="2" charset="2"/>
              <a:buChar char="Ø"/>
            </a:pPr>
            <a:r>
              <a:rPr lang="bg-BG" sz="2000" dirty="0">
                <a:latin typeface="Times New Roman" panose="02020603050405020304" pitchFamily="18" charset="0"/>
                <a:cs typeface="Times New Roman" panose="02020603050405020304" pitchFamily="18" charset="0"/>
              </a:rPr>
              <a:t> се обучавате и да следвате навсякъде в ЕС при същите условия  като гражданите на съответната държава;</a:t>
            </a:r>
          </a:p>
          <a:p>
            <a:pPr marL="342900" indent="-342900" algn="just">
              <a:buFont typeface="Wingdings" panose="05000000000000000000" pitchFamily="2" charset="2"/>
              <a:buChar char="Ø"/>
            </a:pPr>
            <a:r>
              <a:rPr lang="bg-BG" sz="2000" dirty="0">
                <a:latin typeface="Times New Roman" panose="02020603050405020304" pitchFamily="18" charset="0"/>
                <a:cs typeface="Times New Roman" panose="02020603050405020304" pitchFamily="18" charset="0"/>
              </a:rPr>
              <a:t>работите навсякъде в ЕС и да се възползвате от  възможностите, предлагани от пазара на труда</a:t>
            </a:r>
          </a:p>
          <a:p>
            <a:pPr algn="just"/>
            <a:r>
              <a:rPr lang="bg-BG" sz="2000" dirty="0">
                <a:latin typeface="Times New Roman" panose="02020603050405020304" pitchFamily="18" charset="0"/>
                <a:cs typeface="Times New Roman" panose="02020603050405020304" pitchFamily="18" charset="0"/>
              </a:rPr>
              <a:t>     в целия Съюз.</a:t>
            </a:r>
          </a:p>
          <a:p>
            <a:pPr algn="just"/>
            <a:endParaRPr lang="bg-BG" sz="2000" dirty="0">
              <a:latin typeface="Times New Roman" panose="02020603050405020304" pitchFamily="18" charset="0"/>
              <a:cs typeface="Times New Roman" panose="02020603050405020304" pitchFamily="18" charset="0"/>
            </a:endParaRPr>
          </a:p>
        </p:txBody>
      </p:sp>
      <p:pic>
        <p:nvPicPr>
          <p:cNvPr id="2050" name="Picture 2" descr="Ec&amp;A3 | КАК ЕС ВЛИЯЕ НА ЕЖЕДНЕВИЕТО НИ?">
            <a:extLst>
              <a:ext uri="{FF2B5EF4-FFF2-40B4-BE49-F238E27FC236}">
                <a16:creationId xmlns:a16="http://schemas.microsoft.com/office/drawing/2014/main" id="{EDE29FD7-0C2A-F2D5-5D79-00DB80470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5851" y="5052996"/>
            <a:ext cx="1225663" cy="1774806"/>
          </a:xfrm>
          <a:prstGeom prst="rect">
            <a:avLst/>
          </a:prstGeom>
          <a:noFill/>
          <a:extLst>
            <a:ext uri="{909E8E84-426E-40DD-AFC4-6F175D3DCCD1}">
              <a14:hiddenFill xmlns:a14="http://schemas.microsoft.com/office/drawing/2010/main">
                <a:solidFill>
                  <a:srgbClr val="FFFFFF"/>
                </a:solidFill>
              </a14:hiddenFill>
            </a:ext>
          </a:extLst>
        </p:spPr>
      </p:pic>
      <p:pic>
        <p:nvPicPr>
          <p:cNvPr id="4" name="Картина 3">
            <a:extLst>
              <a:ext uri="{FF2B5EF4-FFF2-40B4-BE49-F238E27FC236}">
                <a16:creationId xmlns:a16="http://schemas.microsoft.com/office/drawing/2014/main" id="{DFDE337A-1725-2419-D5A6-5BE76DF983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9697" y="125742"/>
            <a:ext cx="5604574" cy="1012062"/>
          </a:xfrm>
          <a:prstGeom prst="rect">
            <a:avLst/>
          </a:prstGeom>
          <a:noFill/>
        </p:spPr>
      </p:pic>
      <p:pic>
        <p:nvPicPr>
          <p:cNvPr id="5" name="Картина 4">
            <a:extLst>
              <a:ext uri="{FF2B5EF4-FFF2-40B4-BE49-F238E27FC236}">
                <a16:creationId xmlns:a16="http://schemas.microsoft.com/office/drawing/2014/main" id="{811B35B5-1020-301E-0BDB-4E4D72FD1C2D}"/>
              </a:ext>
            </a:extLst>
          </p:cNvPr>
          <p:cNvPicPr>
            <a:picLocks noChangeAspect="1"/>
          </p:cNvPicPr>
          <p:nvPr/>
        </p:nvPicPr>
        <p:blipFill>
          <a:blip r:embed="rId5"/>
          <a:stretch>
            <a:fillRect/>
          </a:stretch>
        </p:blipFill>
        <p:spPr>
          <a:xfrm>
            <a:off x="9672535" y="125742"/>
            <a:ext cx="2199768" cy="1126282"/>
          </a:xfrm>
          <a:prstGeom prst="rect">
            <a:avLst/>
          </a:prstGeom>
        </p:spPr>
      </p:pic>
      <p:sp>
        <p:nvSpPr>
          <p:cNvPr id="15" name="Текстово поле 14">
            <a:extLst>
              <a:ext uri="{FF2B5EF4-FFF2-40B4-BE49-F238E27FC236}">
                <a16:creationId xmlns:a16="http://schemas.microsoft.com/office/drawing/2014/main" id="{9BF84E95-81CF-EC49-E42D-6B18851EBE22}"/>
              </a:ext>
            </a:extLst>
          </p:cNvPr>
          <p:cNvSpPr txBox="1"/>
          <p:nvPr/>
        </p:nvSpPr>
        <p:spPr>
          <a:xfrm>
            <a:off x="1556095" y="1535211"/>
            <a:ext cx="8116440" cy="369332"/>
          </a:xfrm>
          <a:prstGeom prst="rect">
            <a:avLst/>
          </a:prstGeom>
          <a:noFill/>
        </p:spPr>
        <p:txBody>
          <a:bodyPr wrap="square">
            <a:spAutoFit/>
          </a:bodyPr>
          <a:lstStyle/>
          <a:p>
            <a:pPr algn="ctr"/>
            <a:r>
              <a:rPr lang="ru-RU" dirty="0"/>
              <a:t> </a:t>
            </a:r>
            <a:endParaRPr lang="ru-RU" sz="2000" b="1" dirty="0">
              <a:latin typeface="Times New Roman" panose="02020603050405020304" pitchFamily="18" charset="0"/>
              <a:cs typeface="Times New Roman" panose="02020603050405020304" pitchFamily="18" charset="0"/>
            </a:endParaRPr>
          </a:p>
        </p:txBody>
      </p:sp>
      <p:sp>
        <p:nvSpPr>
          <p:cNvPr id="12" name="Текстово поле 11">
            <a:extLst>
              <a:ext uri="{FF2B5EF4-FFF2-40B4-BE49-F238E27FC236}">
                <a16:creationId xmlns:a16="http://schemas.microsoft.com/office/drawing/2014/main" id="{4619B522-9B2E-D2EF-A0A6-5A6BDDC6E786}"/>
              </a:ext>
            </a:extLst>
          </p:cNvPr>
          <p:cNvSpPr txBox="1"/>
          <p:nvPr/>
        </p:nvSpPr>
        <p:spPr>
          <a:xfrm>
            <a:off x="4234203" y="4532127"/>
            <a:ext cx="8419486" cy="707886"/>
          </a:xfrm>
          <a:prstGeom prst="rect">
            <a:avLst/>
          </a:prstGeom>
          <a:noFill/>
        </p:spPr>
        <p:txBody>
          <a:bodyPr wrap="square">
            <a:spAutoFit/>
          </a:bodyPr>
          <a:lstStyle/>
          <a:p>
            <a:r>
              <a:rPr lang="bg-BG" sz="2000" b="1" dirty="0">
                <a:latin typeface="Times New Roman" panose="02020603050405020304" pitchFamily="18" charset="0"/>
                <a:cs typeface="Times New Roman" panose="02020603050405020304" pitchFamily="18" charset="0"/>
              </a:rPr>
              <a:t>                                                       </a:t>
            </a:r>
          </a:p>
          <a:p>
            <a:r>
              <a:rPr lang="bg-BG" sz="2000" b="1" dirty="0">
                <a:latin typeface="Times New Roman" panose="02020603050405020304" pitchFamily="18" charset="0"/>
                <a:cs typeface="Times New Roman" panose="02020603050405020304" pitchFamily="18" charset="0"/>
              </a:rPr>
              <a:t>                                      </a:t>
            </a:r>
            <a:endParaRPr lang="bg-BG" sz="20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8" name="3D модел 7" descr="Airplane">
                <a:extLst>
                  <a:ext uri="{FF2B5EF4-FFF2-40B4-BE49-F238E27FC236}">
                    <a16:creationId xmlns:a16="http://schemas.microsoft.com/office/drawing/2014/main" id="{4CBBEFA4-AD2F-3410-A89F-703BA6FAE92A}"/>
                  </a:ext>
                </a:extLst>
              </p:cNvPr>
              <p:cNvGraphicFramePr>
                <a:graphicFrameLocks noChangeAspect="1"/>
              </p:cNvGraphicFramePr>
              <p:nvPr>
                <p:extLst>
                  <p:ext uri="{D42A27DB-BD31-4B8C-83A1-F6EECF244321}">
                    <p14:modId xmlns:p14="http://schemas.microsoft.com/office/powerpoint/2010/main" val="572752849"/>
                  </p:ext>
                </p:extLst>
              </p:nvPr>
            </p:nvGraphicFramePr>
            <p:xfrm>
              <a:off x="9672535" y="1535211"/>
              <a:ext cx="2226945" cy="1065530"/>
            </p:xfrm>
            <a:graphic>
              <a:graphicData uri="http://schemas.microsoft.com/office/drawing/2017/model3d">
                <am3d:model3d r:embed="rId6">
                  <am3d:spPr>
                    <a:xfrm>
                      <a:off x="0" y="0"/>
                      <a:ext cx="2226945" cy="1065530"/>
                    </a:xfrm>
                    <a:prstGeom prst="rect">
                      <a:avLst/>
                    </a:prstGeom>
                  </am3d:spPr>
                  <am3d:camera>
                    <am3d:pos x="0" y="0" z="63771892"/>
                    <am3d:up dx="0" dy="36000000" dz="0"/>
                    <am3d:lookAt x="0" y="0" z="0"/>
                    <am3d:perspective fov="2700000"/>
                  </am3d:camera>
                  <am3d:trans>
                    <am3d:meterPerModelUnit n="474022" d="1000000"/>
                    <am3d:preTrans dx="0" dy="-5522222" dz="-54636"/>
                    <am3d:scale>
                      <am3d:sx n="1000000" d="1000000"/>
                      <am3d:sy n="1000000" d="1000000"/>
                      <am3d:sz n="1000000" d="1000000"/>
                    </am3d:scale>
                    <am3d:rot ax="1657802" ay="3281753" az="1387912"/>
                    <am3d:postTrans dx="0" dy="0" dz="0"/>
                  </am3d:trans>
                  <am3d:raster rName="Office3DRenderer" rVer="16.0.8326">
                    <am3d:blip r:embed="rId7"/>
                  </am3d:raster>
                  <am3d:objViewport viewportSz="31965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модел 7" descr="Airplane">
                <a:extLst>
                  <a:ext uri="{FF2B5EF4-FFF2-40B4-BE49-F238E27FC236}">
                    <a16:creationId xmlns:a16="http://schemas.microsoft.com/office/drawing/2014/main" id="{4CBBEFA4-AD2F-3410-A89F-703BA6FAE92A}"/>
                  </a:ext>
                </a:extLst>
              </p:cNvPr>
              <p:cNvPicPr>
                <a:picLocks noGrp="1" noRot="1" noChangeAspect="1" noMove="1" noResize="1" noEditPoints="1" noAdjustHandles="1" noChangeArrowheads="1" noChangeShapeType="1" noCrop="1"/>
              </p:cNvPicPr>
              <p:nvPr/>
            </p:nvPicPr>
            <p:blipFill>
              <a:blip r:embed="rId7"/>
              <a:stretch>
                <a:fillRect/>
              </a:stretch>
            </p:blipFill>
            <p:spPr>
              <a:xfrm>
                <a:off x="9672535" y="1535211"/>
                <a:ext cx="2226945" cy="1065530"/>
              </a:xfrm>
              <a:prstGeom prst="rect">
                <a:avLst/>
              </a:prstGeom>
            </p:spPr>
          </p:pic>
        </mc:Fallback>
      </mc:AlternateContent>
    </p:spTree>
    <p:extLst>
      <p:ext uri="{BB962C8B-B14F-4D97-AF65-F5344CB8AC3E}">
        <p14:creationId xmlns:p14="http://schemas.microsoft.com/office/powerpoint/2010/main" val="1483094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Текстово поле 9">
            <a:extLst>
              <a:ext uri="{FF2B5EF4-FFF2-40B4-BE49-F238E27FC236}">
                <a16:creationId xmlns:a16="http://schemas.microsoft.com/office/drawing/2014/main" id="{CF34A7EA-D681-0F99-1E82-7E787AEFA061}"/>
              </a:ext>
            </a:extLst>
          </p:cNvPr>
          <p:cNvSpPr txBox="1"/>
          <p:nvPr/>
        </p:nvSpPr>
        <p:spPr>
          <a:xfrm>
            <a:off x="52967" y="1324194"/>
            <a:ext cx="11846513" cy="707886"/>
          </a:xfrm>
          <a:prstGeom prst="rect">
            <a:avLst/>
          </a:prstGeom>
          <a:noFill/>
        </p:spPr>
        <p:txBody>
          <a:bodyPr wrap="square">
            <a:spAutoFit/>
          </a:bodyPr>
          <a:lstStyle/>
          <a:p>
            <a:pPr algn="ctr"/>
            <a:r>
              <a:rPr lang="ru-RU" sz="2000" b="1" dirty="0">
                <a:latin typeface="Times New Roman" panose="02020603050405020304" pitchFamily="18" charset="0"/>
                <a:cs typeface="Times New Roman" panose="02020603050405020304" pitchFamily="18" charset="0"/>
              </a:rPr>
              <a:t>ЕВРОПЕЙСКИЯ СЪЮЗ И ВЛИЯНИЕТО МУ ВЪРХУ НАШЕТО ЕЖЕДНЕВИЕ</a:t>
            </a:r>
          </a:p>
          <a:p>
            <a:pPr algn="just"/>
            <a:endParaRPr lang="bg-BG" sz="2000" dirty="0">
              <a:latin typeface="Times New Roman" panose="02020603050405020304" pitchFamily="18" charset="0"/>
              <a:cs typeface="Times New Roman" panose="02020603050405020304" pitchFamily="18" charset="0"/>
            </a:endParaRPr>
          </a:p>
        </p:txBody>
      </p:sp>
      <p:pic>
        <p:nvPicPr>
          <p:cNvPr id="4" name="Картина 3">
            <a:extLst>
              <a:ext uri="{FF2B5EF4-FFF2-40B4-BE49-F238E27FC236}">
                <a16:creationId xmlns:a16="http://schemas.microsoft.com/office/drawing/2014/main" id="{DFDE337A-1725-2419-D5A6-5BE76DF983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697" y="125742"/>
            <a:ext cx="5604574" cy="1012062"/>
          </a:xfrm>
          <a:prstGeom prst="rect">
            <a:avLst/>
          </a:prstGeom>
          <a:noFill/>
        </p:spPr>
      </p:pic>
      <p:pic>
        <p:nvPicPr>
          <p:cNvPr id="5" name="Картина 4">
            <a:extLst>
              <a:ext uri="{FF2B5EF4-FFF2-40B4-BE49-F238E27FC236}">
                <a16:creationId xmlns:a16="http://schemas.microsoft.com/office/drawing/2014/main" id="{811B35B5-1020-301E-0BDB-4E4D72FD1C2D}"/>
              </a:ext>
            </a:extLst>
          </p:cNvPr>
          <p:cNvPicPr>
            <a:picLocks noChangeAspect="1"/>
          </p:cNvPicPr>
          <p:nvPr/>
        </p:nvPicPr>
        <p:blipFill>
          <a:blip r:embed="rId4"/>
          <a:stretch>
            <a:fillRect/>
          </a:stretch>
        </p:blipFill>
        <p:spPr>
          <a:xfrm>
            <a:off x="9672535" y="125742"/>
            <a:ext cx="2199768" cy="1126282"/>
          </a:xfrm>
          <a:prstGeom prst="rect">
            <a:avLst/>
          </a:prstGeom>
        </p:spPr>
      </p:pic>
      <p:sp>
        <p:nvSpPr>
          <p:cNvPr id="15" name="Текстово поле 14">
            <a:extLst>
              <a:ext uri="{FF2B5EF4-FFF2-40B4-BE49-F238E27FC236}">
                <a16:creationId xmlns:a16="http://schemas.microsoft.com/office/drawing/2014/main" id="{9BF84E95-81CF-EC49-E42D-6B18851EBE22}"/>
              </a:ext>
            </a:extLst>
          </p:cNvPr>
          <p:cNvSpPr txBox="1"/>
          <p:nvPr/>
        </p:nvSpPr>
        <p:spPr>
          <a:xfrm>
            <a:off x="1556095" y="1535211"/>
            <a:ext cx="8116440" cy="369332"/>
          </a:xfrm>
          <a:prstGeom prst="rect">
            <a:avLst/>
          </a:prstGeom>
          <a:noFill/>
        </p:spPr>
        <p:txBody>
          <a:bodyPr wrap="square">
            <a:spAutoFit/>
          </a:bodyPr>
          <a:lstStyle/>
          <a:p>
            <a:pPr algn="ctr"/>
            <a:r>
              <a:rPr lang="ru-RU" dirty="0"/>
              <a:t> </a:t>
            </a:r>
            <a:endParaRPr lang="ru-RU" sz="2000" b="1" dirty="0">
              <a:latin typeface="Times New Roman" panose="02020603050405020304" pitchFamily="18" charset="0"/>
              <a:cs typeface="Times New Roman" panose="02020603050405020304" pitchFamily="18" charset="0"/>
            </a:endParaRPr>
          </a:p>
        </p:txBody>
      </p:sp>
      <p:sp>
        <p:nvSpPr>
          <p:cNvPr id="12" name="Текстово поле 11">
            <a:extLst>
              <a:ext uri="{FF2B5EF4-FFF2-40B4-BE49-F238E27FC236}">
                <a16:creationId xmlns:a16="http://schemas.microsoft.com/office/drawing/2014/main" id="{4619B522-9B2E-D2EF-A0A6-5A6BDDC6E786}"/>
              </a:ext>
            </a:extLst>
          </p:cNvPr>
          <p:cNvSpPr txBox="1"/>
          <p:nvPr/>
        </p:nvSpPr>
        <p:spPr>
          <a:xfrm>
            <a:off x="4234203" y="4532127"/>
            <a:ext cx="8419486" cy="707886"/>
          </a:xfrm>
          <a:prstGeom prst="rect">
            <a:avLst/>
          </a:prstGeom>
          <a:noFill/>
        </p:spPr>
        <p:txBody>
          <a:bodyPr wrap="square">
            <a:spAutoFit/>
          </a:bodyPr>
          <a:lstStyle/>
          <a:p>
            <a:r>
              <a:rPr lang="bg-BG" sz="2000" b="1" dirty="0">
                <a:latin typeface="Times New Roman" panose="02020603050405020304" pitchFamily="18" charset="0"/>
                <a:cs typeface="Times New Roman" panose="02020603050405020304" pitchFamily="18" charset="0"/>
              </a:rPr>
              <a:t>                                                       </a:t>
            </a:r>
          </a:p>
          <a:p>
            <a:r>
              <a:rPr lang="bg-BG" sz="2000" b="1" dirty="0">
                <a:latin typeface="Times New Roman" panose="02020603050405020304" pitchFamily="18" charset="0"/>
                <a:cs typeface="Times New Roman" panose="02020603050405020304" pitchFamily="18" charset="0"/>
              </a:rPr>
              <a:t>                                      </a:t>
            </a:r>
            <a:endParaRPr lang="bg-BG" sz="20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3" name="3D модел 2" descr="Emoji With Glasses">
                <a:extLst>
                  <a:ext uri="{FF2B5EF4-FFF2-40B4-BE49-F238E27FC236}">
                    <a16:creationId xmlns:a16="http://schemas.microsoft.com/office/drawing/2014/main" id="{F87224BF-7D06-202F-4B91-818D63F470A6}"/>
                  </a:ext>
                </a:extLst>
              </p:cNvPr>
              <p:cNvGraphicFramePr>
                <a:graphicFrameLocks noChangeAspect="1"/>
              </p:cNvGraphicFramePr>
              <p:nvPr>
                <p:extLst>
                  <p:ext uri="{D42A27DB-BD31-4B8C-83A1-F6EECF244321}">
                    <p14:modId xmlns:p14="http://schemas.microsoft.com/office/powerpoint/2010/main" val="1785766977"/>
                  </p:ext>
                </p:extLst>
              </p:nvPr>
            </p:nvGraphicFramePr>
            <p:xfrm>
              <a:off x="292520" y="1330943"/>
              <a:ext cx="1000094" cy="760071"/>
            </p:xfrm>
            <a:graphic>
              <a:graphicData uri="http://schemas.microsoft.com/office/drawing/2017/model3d">
                <am3d:model3d r:embed="rId5">
                  <am3d:spPr>
                    <a:xfrm>
                      <a:off x="0" y="0"/>
                      <a:ext cx="1000094" cy="760071"/>
                    </a:xfrm>
                    <a:prstGeom prst="rect">
                      <a:avLst/>
                    </a:prstGeom>
                  </am3d:spPr>
                  <am3d:camera>
                    <am3d:pos x="0" y="0" z="78226698"/>
                    <am3d:up dx="0" dy="36000000" dz="0"/>
                    <am3d:lookAt x="0" y="0" z="0"/>
                    <am3d:perspective fov="2700000"/>
                  </am3d:camera>
                  <am3d:trans>
                    <am3d:meterPerModelUnit n="57525281" d="1000000"/>
                    <am3d:preTrans dx="9" dy="0" dz="0"/>
                    <am3d:scale>
                      <am3d:sx n="1000000" d="1000000"/>
                      <am3d:sy n="1000000" d="1000000"/>
                      <am3d:sz n="1000000" d="1000000"/>
                    </am3d:scale>
                    <am3d:rot ax="334644" ay="1835666" az="170719"/>
                    <am3d:postTrans dx="0" dy="0" dz="0"/>
                  </am3d:trans>
                  <am3d:raster rName="Office3DRenderer" rVer="16.0.8326">
                    <am3d:blip r:embed="rId6"/>
                  </am3d:raster>
                  <am3d:objViewport viewportSz="138512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модел 2" descr="Emoji With Glasses">
                <a:extLst>
                  <a:ext uri="{FF2B5EF4-FFF2-40B4-BE49-F238E27FC236}">
                    <a16:creationId xmlns:a16="http://schemas.microsoft.com/office/drawing/2014/main" id="{F87224BF-7D06-202F-4B91-818D63F470A6}"/>
                  </a:ext>
                </a:extLst>
              </p:cNvPr>
              <p:cNvPicPr>
                <a:picLocks noGrp="1" noRot="1" noChangeAspect="1" noMove="1" noResize="1" noEditPoints="1" noAdjustHandles="1" noChangeArrowheads="1" noChangeShapeType="1" noCrop="1"/>
              </p:cNvPicPr>
              <p:nvPr/>
            </p:nvPicPr>
            <p:blipFill>
              <a:blip r:embed="rId6"/>
              <a:stretch>
                <a:fillRect/>
              </a:stretch>
            </p:blipFill>
            <p:spPr>
              <a:xfrm>
                <a:off x="292520" y="1330943"/>
                <a:ext cx="1000094" cy="760071"/>
              </a:xfrm>
              <a:prstGeom prst="rect">
                <a:avLst/>
              </a:prstGeom>
            </p:spPr>
          </p:pic>
        </mc:Fallback>
      </mc:AlternateContent>
      <p:sp>
        <p:nvSpPr>
          <p:cNvPr id="11" name="Текстово поле 10">
            <a:extLst>
              <a:ext uri="{FF2B5EF4-FFF2-40B4-BE49-F238E27FC236}">
                <a16:creationId xmlns:a16="http://schemas.microsoft.com/office/drawing/2014/main" id="{E10C185A-4F82-2D42-C757-0693B089E987}"/>
              </a:ext>
            </a:extLst>
          </p:cNvPr>
          <p:cNvSpPr txBox="1"/>
          <p:nvPr/>
        </p:nvSpPr>
        <p:spPr>
          <a:xfrm>
            <a:off x="172744" y="1719877"/>
            <a:ext cx="11846512" cy="2246769"/>
          </a:xfrm>
          <a:prstGeom prst="rect">
            <a:avLst/>
          </a:prstGeom>
          <a:noFill/>
        </p:spPr>
        <p:txBody>
          <a:bodyPr wrap="square">
            <a:spAutoFit/>
          </a:bodyPr>
          <a:lstStyle/>
          <a:p>
            <a:endParaRPr lang="en-US" sz="2000" b="1" dirty="0">
              <a:latin typeface="Times New Roman" panose="02020603050405020304" pitchFamily="18" charset="0"/>
              <a:cs typeface="Times New Roman" panose="02020603050405020304" pitchFamily="18" charset="0"/>
            </a:endParaRPr>
          </a:p>
          <a:p>
            <a:r>
              <a:rPr lang="bg-BG" sz="2000" b="1" dirty="0">
                <a:latin typeface="Times New Roman" panose="02020603050405020304" pitchFamily="18" charset="0"/>
                <a:cs typeface="Times New Roman" panose="02020603050405020304" pitchFamily="18" charset="0"/>
              </a:rPr>
              <a:t>ЗНАЕТЕ ЛИ, ЧЕ ...</a:t>
            </a:r>
          </a:p>
          <a:p>
            <a:r>
              <a:rPr lang="bg-BG" sz="2000" dirty="0">
                <a:latin typeface="Times New Roman" panose="02020603050405020304" pitchFamily="18" charset="0"/>
                <a:cs typeface="Times New Roman" panose="02020603050405020304" pitchFamily="18" charset="0"/>
              </a:rPr>
              <a:t>За да подкрепи младите граждани на ЕС, навлизащи на пазара на труда, Комисията създаде уебсайта „Твоята първа работа с EURES“ (</a:t>
            </a:r>
            <a:r>
              <a:rPr lang="bg-BG" sz="2000" dirty="0">
                <a:latin typeface="Times New Roman" panose="02020603050405020304" pitchFamily="18" charset="0"/>
                <a:cs typeface="Times New Roman" panose="02020603050405020304" pitchFamily="18" charset="0"/>
                <a:hlinkClick r:id="rId7"/>
              </a:rPr>
              <a:t>www.yourfirsteuresjob.eu/en/hom</a:t>
            </a:r>
            <a:r>
              <a:rPr lang="en-US" sz="2000" dirty="0">
                <a:latin typeface="Times New Roman" panose="02020603050405020304" pitchFamily="18" charset="0"/>
                <a:cs typeface="Times New Roman" panose="02020603050405020304" pitchFamily="18" charset="0"/>
                <a:hlinkClick r:id="rId7"/>
              </a:rPr>
              <a:t>e</a:t>
            </a:r>
            <a:r>
              <a:rPr lang="en-US" sz="2000" dirty="0">
                <a:latin typeface="Times New Roman" panose="02020603050405020304" pitchFamily="18" charset="0"/>
                <a:cs typeface="Times New Roman" panose="02020603050405020304" pitchFamily="18" charset="0"/>
              </a:rPr>
              <a:t> </a:t>
            </a:r>
            <a:r>
              <a:rPr lang="bg-BG" sz="2000" dirty="0">
                <a:latin typeface="Times New Roman" panose="02020603050405020304" pitchFamily="18" charset="0"/>
                <a:cs typeface="Times New Roman" panose="02020603050405020304" pitchFamily="18" charset="0"/>
              </a:rPr>
              <a:t>) с цел да помогне на хората на възраст от 18 до 35 години от ЕС, Исландия и Норвегия в търсенето им на работа, стаж или чиракуване в друга държава. Той помага и на работодателите да намират кандидати в други държави от ЕС, за да запълнят свободните си работни места.</a:t>
            </a:r>
          </a:p>
        </p:txBody>
      </p:sp>
      <p:pic>
        <p:nvPicPr>
          <p:cNvPr id="6" name="Картина 5">
            <a:extLst>
              <a:ext uri="{FF2B5EF4-FFF2-40B4-BE49-F238E27FC236}">
                <a16:creationId xmlns:a16="http://schemas.microsoft.com/office/drawing/2014/main" id="{B2D5CB99-892E-805D-6056-B7632BB06B65}"/>
              </a:ext>
            </a:extLst>
          </p:cNvPr>
          <p:cNvPicPr>
            <a:picLocks noChangeAspect="1"/>
          </p:cNvPicPr>
          <p:nvPr/>
        </p:nvPicPr>
        <p:blipFill>
          <a:blip r:embed="rId8"/>
          <a:stretch>
            <a:fillRect/>
          </a:stretch>
        </p:blipFill>
        <p:spPr>
          <a:xfrm>
            <a:off x="8949129" y="4532127"/>
            <a:ext cx="3242871" cy="1624698"/>
          </a:xfrm>
          <a:prstGeom prst="rect">
            <a:avLst/>
          </a:prstGeom>
        </p:spPr>
      </p:pic>
      <p:sp>
        <p:nvSpPr>
          <p:cNvPr id="14" name="Текстово поле 13">
            <a:extLst>
              <a:ext uri="{FF2B5EF4-FFF2-40B4-BE49-F238E27FC236}">
                <a16:creationId xmlns:a16="http://schemas.microsoft.com/office/drawing/2014/main" id="{E8CA41F7-B216-595B-08F0-C0A9DE62089A}"/>
              </a:ext>
            </a:extLst>
          </p:cNvPr>
          <p:cNvSpPr txBox="1"/>
          <p:nvPr/>
        </p:nvSpPr>
        <p:spPr>
          <a:xfrm>
            <a:off x="172745" y="3966646"/>
            <a:ext cx="8816536" cy="2862322"/>
          </a:xfrm>
          <a:prstGeom prst="rect">
            <a:avLst/>
          </a:prstGeom>
          <a:noFill/>
        </p:spPr>
        <p:txBody>
          <a:bodyPr wrap="square">
            <a:spAutoFit/>
          </a:bodyPr>
          <a:lstStyle/>
          <a:p>
            <a:pPr algn="ctr"/>
            <a:r>
              <a:rPr lang="ru-RU" sz="2000" b="1" u="sng" dirty="0" err="1">
                <a:latin typeface="Times New Roman" panose="02020603050405020304" pitchFamily="18" charset="0"/>
                <a:cs typeface="Times New Roman" panose="02020603050405020304" pitchFamily="18" charset="0"/>
              </a:rPr>
              <a:t>Програма</a:t>
            </a:r>
            <a:r>
              <a:rPr lang="ru-RU" sz="2000" b="1" u="sng" dirty="0">
                <a:latin typeface="Times New Roman" panose="02020603050405020304" pitchFamily="18" charset="0"/>
                <a:cs typeface="Times New Roman" panose="02020603050405020304" pitchFamily="18" charset="0"/>
              </a:rPr>
              <a:t> „</a:t>
            </a:r>
            <a:r>
              <a:rPr lang="ru-RU" sz="2000" b="1" u="sng" dirty="0" err="1">
                <a:latin typeface="Times New Roman" panose="02020603050405020304" pitchFamily="18" charset="0"/>
                <a:cs typeface="Times New Roman" panose="02020603050405020304" pitchFamily="18" charset="0"/>
              </a:rPr>
              <a:t>Еразъм</a:t>
            </a:r>
            <a:r>
              <a:rPr lang="ru-RU" sz="2000" b="1" u="sng" dirty="0">
                <a:latin typeface="Times New Roman" panose="02020603050405020304" pitchFamily="18" charset="0"/>
                <a:cs typeface="Times New Roman" panose="02020603050405020304" pitchFamily="18" charset="0"/>
              </a:rPr>
              <a:t>+“</a:t>
            </a:r>
            <a:endParaRPr lang="en-US" sz="2000" b="1" u="sng" dirty="0">
              <a:latin typeface="Times New Roman" panose="02020603050405020304" pitchFamily="18" charset="0"/>
              <a:cs typeface="Times New Roman" panose="02020603050405020304" pitchFamily="18" charset="0"/>
            </a:endParaRPr>
          </a:p>
          <a:p>
            <a:pPr algn="ctr"/>
            <a:endParaRPr lang="ru-RU" sz="2000" b="1" u="sng"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bg-BG" sz="2000" dirty="0">
                <a:latin typeface="Times New Roman" panose="02020603050405020304" pitchFamily="18" charset="0"/>
                <a:cs typeface="Times New Roman" panose="02020603050405020304" pitchFamily="18" charset="0"/>
              </a:rPr>
              <a:t>Програма „Еразъм“ стартира преди повече от 30 години, за да се даде възможност на студентите да провеждат част от следването си в университет в друга страна от ЕС. Днешната програма „Еразъм+“ не е само за студенти, а предлага също и много други възможности. Младите хора могат да учат, да се обучават или да работят като доброволци във или извън ЕС в широк кръг от области, като социални грижи, околна среда, култура, младеж, спорт и сътрудничество за развитие.</a:t>
            </a:r>
          </a:p>
        </p:txBody>
      </p:sp>
    </p:spTree>
    <p:extLst>
      <p:ext uri="{BB962C8B-B14F-4D97-AF65-F5344CB8AC3E}">
        <p14:creationId xmlns:p14="http://schemas.microsoft.com/office/powerpoint/2010/main" val="3188900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Картина 15">
            <a:extLst>
              <a:ext uri="{FF2B5EF4-FFF2-40B4-BE49-F238E27FC236}">
                <a16:creationId xmlns:a16="http://schemas.microsoft.com/office/drawing/2014/main" id="{35F5B112-9371-9ACA-E634-AADE3EDE00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44075" y="1719877"/>
            <a:ext cx="2447925" cy="1674495"/>
          </a:xfrm>
          <a:prstGeom prst="rect">
            <a:avLst/>
          </a:prstGeom>
          <a:noFill/>
        </p:spPr>
      </p:pic>
      <p:sp>
        <p:nvSpPr>
          <p:cNvPr id="10" name="Текстово поле 9">
            <a:extLst>
              <a:ext uri="{FF2B5EF4-FFF2-40B4-BE49-F238E27FC236}">
                <a16:creationId xmlns:a16="http://schemas.microsoft.com/office/drawing/2014/main" id="{CF34A7EA-D681-0F99-1E82-7E787AEFA061}"/>
              </a:ext>
            </a:extLst>
          </p:cNvPr>
          <p:cNvSpPr txBox="1"/>
          <p:nvPr/>
        </p:nvSpPr>
        <p:spPr>
          <a:xfrm>
            <a:off x="52967" y="1324194"/>
            <a:ext cx="11846513" cy="707886"/>
          </a:xfrm>
          <a:prstGeom prst="rect">
            <a:avLst/>
          </a:prstGeom>
          <a:noFill/>
        </p:spPr>
        <p:txBody>
          <a:bodyPr wrap="square">
            <a:spAutoFit/>
          </a:bodyPr>
          <a:lstStyle/>
          <a:p>
            <a:pPr algn="ctr"/>
            <a:r>
              <a:rPr lang="ru-RU" sz="2000" b="1" dirty="0">
                <a:latin typeface="Times New Roman" panose="02020603050405020304" pitchFamily="18" charset="0"/>
                <a:cs typeface="Times New Roman" panose="02020603050405020304" pitchFamily="18" charset="0"/>
              </a:rPr>
              <a:t>ЕВРОПЕЙСКИЯ СЪЮЗ И ВЛИЯНИЕТО МУ ВЪРХУ НАШЕТО ЕЖЕДНЕВИЕ</a:t>
            </a:r>
          </a:p>
          <a:p>
            <a:pPr algn="just"/>
            <a:endParaRPr lang="bg-BG" sz="2000" dirty="0">
              <a:latin typeface="Times New Roman" panose="02020603050405020304" pitchFamily="18" charset="0"/>
              <a:cs typeface="Times New Roman" panose="02020603050405020304" pitchFamily="18" charset="0"/>
            </a:endParaRPr>
          </a:p>
        </p:txBody>
      </p:sp>
      <p:pic>
        <p:nvPicPr>
          <p:cNvPr id="4" name="Картина 3">
            <a:extLst>
              <a:ext uri="{FF2B5EF4-FFF2-40B4-BE49-F238E27FC236}">
                <a16:creationId xmlns:a16="http://schemas.microsoft.com/office/drawing/2014/main" id="{DFDE337A-1725-2419-D5A6-5BE76DF983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9697" y="125742"/>
            <a:ext cx="5604574" cy="1012062"/>
          </a:xfrm>
          <a:prstGeom prst="rect">
            <a:avLst/>
          </a:prstGeom>
          <a:noFill/>
        </p:spPr>
      </p:pic>
      <p:pic>
        <p:nvPicPr>
          <p:cNvPr id="5" name="Картина 4">
            <a:extLst>
              <a:ext uri="{FF2B5EF4-FFF2-40B4-BE49-F238E27FC236}">
                <a16:creationId xmlns:a16="http://schemas.microsoft.com/office/drawing/2014/main" id="{811B35B5-1020-301E-0BDB-4E4D72FD1C2D}"/>
              </a:ext>
            </a:extLst>
          </p:cNvPr>
          <p:cNvPicPr>
            <a:picLocks noChangeAspect="1"/>
          </p:cNvPicPr>
          <p:nvPr/>
        </p:nvPicPr>
        <p:blipFill>
          <a:blip r:embed="rId5"/>
          <a:stretch>
            <a:fillRect/>
          </a:stretch>
        </p:blipFill>
        <p:spPr>
          <a:xfrm>
            <a:off x="9672535" y="125742"/>
            <a:ext cx="2199768" cy="1126282"/>
          </a:xfrm>
          <a:prstGeom prst="rect">
            <a:avLst/>
          </a:prstGeom>
        </p:spPr>
      </p:pic>
      <p:sp>
        <p:nvSpPr>
          <p:cNvPr id="15" name="Текстово поле 14">
            <a:extLst>
              <a:ext uri="{FF2B5EF4-FFF2-40B4-BE49-F238E27FC236}">
                <a16:creationId xmlns:a16="http://schemas.microsoft.com/office/drawing/2014/main" id="{9BF84E95-81CF-EC49-E42D-6B18851EBE22}"/>
              </a:ext>
            </a:extLst>
          </p:cNvPr>
          <p:cNvSpPr txBox="1"/>
          <p:nvPr/>
        </p:nvSpPr>
        <p:spPr>
          <a:xfrm>
            <a:off x="1556095" y="1535211"/>
            <a:ext cx="8116440" cy="369332"/>
          </a:xfrm>
          <a:prstGeom prst="rect">
            <a:avLst/>
          </a:prstGeom>
          <a:noFill/>
        </p:spPr>
        <p:txBody>
          <a:bodyPr wrap="square">
            <a:spAutoFit/>
          </a:bodyPr>
          <a:lstStyle/>
          <a:p>
            <a:pPr algn="ctr"/>
            <a:r>
              <a:rPr lang="ru-RU" dirty="0"/>
              <a:t> </a:t>
            </a:r>
            <a:endParaRPr lang="ru-RU" sz="2000" b="1" dirty="0">
              <a:latin typeface="Times New Roman" panose="02020603050405020304" pitchFamily="18" charset="0"/>
              <a:cs typeface="Times New Roman" panose="02020603050405020304" pitchFamily="18" charset="0"/>
            </a:endParaRPr>
          </a:p>
        </p:txBody>
      </p:sp>
      <p:sp>
        <p:nvSpPr>
          <p:cNvPr id="12" name="Текстово поле 11">
            <a:extLst>
              <a:ext uri="{FF2B5EF4-FFF2-40B4-BE49-F238E27FC236}">
                <a16:creationId xmlns:a16="http://schemas.microsoft.com/office/drawing/2014/main" id="{4619B522-9B2E-D2EF-A0A6-5A6BDDC6E786}"/>
              </a:ext>
            </a:extLst>
          </p:cNvPr>
          <p:cNvSpPr txBox="1"/>
          <p:nvPr/>
        </p:nvSpPr>
        <p:spPr>
          <a:xfrm>
            <a:off x="4234203" y="4532127"/>
            <a:ext cx="8419486" cy="707886"/>
          </a:xfrm>
          <a:prstGeom prst="rect">
            <a:avLst/>
          </a:prstGeom>
          <a:noFill/>
        </p:spPr>
        <p:txBody>
          <a:bodyPr wrap="square">
            <a:spAutoFit/>
          </a:bodyPr>
          <a:lstStyle/>
          <a:p>
            <a:r>
              <a:rPr lang="bg-BG" sz="2000" b="1" dirty="0">
                <a:latin typeface="Times New Roman" panose="02020603050405020304" pitchFamily="18" charset="0"/>
                <a:cs typeface="Times New Roman" panose="02020603050405020304" pitchFamily="18" charset="0"/>
              </a:rPr>
              <a:t>                                                       </a:t>
            </a:r>
          </a:p>
          <a:p>
            <a:r>
              <a:rPr lang="bg-BG" sz="2000" b="1" dirty="0">
                <a:latin typeface="Times New Roman" panose="02020603050405020304" pitchFamily="18" charset="0"/>
                <a:cs typeface="Times New Roman" panose="02020603050405020304" pitchFamily="18" charset="0"/>
              </a:rPr>
              <a:t>                                      </a:t>
            </a:r>
            <a:endParaRPr lang="bg-BG" sz="2000" dirty="0">
              <a:latin typeface="Times New Roman" panose="02020603050405020304" pitchFamily="18" charset="0"/>
              <a:cs typeface="Times New Roman" panose="02020603050405020304" pitchFamily="18" charset="0"/>
            </a:endParaRPr>
          </a:p>
        </p:txBody>
      </p:sp>
      <p:sp>
        <p:nvSpPr>
          <p:cNvPr id="13" name="Текстово поле 12">
            <a:extLst>
              <a:ext uri="{FF2B5EF4-FFF2-40B4-BE49-F238E27FC236}">
                <a16:creationId xmlns:a16="http://schemas.microsoft.com/office/drawing/2014/main" id="{1345D748-09E2-5982-6281-8E2A7337F74B}"/>
              </a:ext>
            </a:extLst>
          </p:cNvPr>
          <p:cNvSpPr txBox="1"/>
          <p:nvPr/>
        </p:nvSpPr>
        <p:spPr>
          <a:xfrm>
            <a:off x="179363" y="1808987"/>
            <a:ext cx="9752428" cy="2554545"/>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                                          </a:t>
            </a:r>
            <a:r>
              <a:rPr lang="bg-BG" sz="2000" b="1" u="sng" dirty="0">
                <a:latin typeface="Times New Roman" panose="02020603050405020304" pitchFamily="18" charset="0"/>
                <a:cs typeface="Times New Roman" panose="02020603050405020304" pitchFamily="18" charset="0"/>
              </a:rPr>
              <a:t>Схема „Гаранция за младежта“</a:t>
            </a:r>
            <a:endParaRPr lang="bg-BG" sz="2000" u="sng"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bg-BG" sz="2000" dirty="0">
                <a:latin typeface="Times New Roman" panose="02020603050405020304" pitchFamily="18" charset="0"/>
                <a:cs typeface="Times New Roman" panose="02020603050405020304" pitchFamily="18" charset="0"/>
              </a:rPr>
              <a:t>Много младежи не притежават търсените от работодателите умения и квалификации. Благодарение на схемата „Гаранция за младежта“ ЕС спомага за гарантиране, че младежите биват обучавани в уменията, от които имат нужда работодателите. Това може да става под формата на обучение на работното място или индивидуално професионално ориентиране</a:t>
            </a:r>
            <a:endParaRPr lang="en-US"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a:p>
            <a:pPr algn="just"/>
            <a:endParaRPr lang="bg-BG" sz="2000" dirty="0">
              <a:latin typeface="Times New Roman" panose="02020603050405020304" pitchFamily="18" charset="0"/>
              <a:cs typeface="Times New Roman" panose="02020603050405020304" pitchFamily="18" charset="0"/>
            </a:endParaRPr>
          </a:p>
        </p:txBody>
      </p:sp>
      <p:sp>
        <p:nvSpPr>
          <p:cNvPr id="17" name="Текстово поле 16">
            <a:extLst>
              <a:ext uri="{FF2B5EF4-FFF2-40B4-BE49-F238E27FC236}">
                <a16:creationId xmlns:a16="http://schemas.microsoft.com/office/drawing/2014/main" id="{8DC1E6AD-1D29-40E8-3BAE-5CF9DE08CC7B}"/>
              </a:ext>
            </a:extLst>
          </p:cNvPr>
          <p:cNvSpPr txBox="1"/>
          <p:nvPr/>
        </p:nvSpPr>
        <p:spPr>
          <a:xfrm>
            <a:off x="179363" y="3668148"/>
            <a:ext cx="11846513" cy="2554545"/>
          </a:xfrm>
          <a:prstGeom prst="rect">
            <a:avLst/>
          </a:prstGeom>
          <a:noFill/>
        </p:spPr>
        <p:txBody>
          <a:bodyPr wrap="square">
            <a:spAutoFit/>
          </a:bodyPr>
          <a:lstStyle/>
          <a:p>
            <a:pPr algn="ctr"/>
            <a:endParaRPr lang="en-US" sz="2000" b="1" u="sng" dirty="0">
              <a:latin typeface="Times New Roman" panose="02020603050405020304" pitchFamily="18" charset="0"/>
              <a:cs typeface="Times New Roman" panose="02020603050405020304" pitchFamily="18" charset="0"/>
            </a:endParaRPr>
          </a:p>
          <a:p>
            <a:pPr algn="ctr"/>
            <a:r>
              <a:rPr lang="ru-RU" sz="2000" b="1" u="sng" dirty="0">
                <a:latin typeface="Times New Roman" panose="02020603050405020304" pitchFamily="18" charset="0"/>
                <a:cs typeface="Times New Roman" panose="02020603050405020304" pitchFamily="18" charset="0"/>
              </a:rPr>
              <a:t>Европейски корпус за </a:t>
            </a:r>
            <a:r>
              <a:rPr lang="ru-RU" sz="2000" b="1" u="sng" dirty="0" err="1">
                <a:latin typeface="Times New Roman" panose="02020603050405020304" pitchFamily="18" charset="0"/>
                <a:cs typeface="Times New Roman" panose="02020603050405020304" pitchFamily="18" charset="0"/>
              </a:rPr>
              <a:t>солидарност</a:t>
            </a:r>
            <a:endParaRPr lang="ru-RU" sz="2000" b="1" u="sng" dirty="0">
              <a:latin typeface="Times New Roman" panose="02020603050405020304" pitchFamily="18" charset="0"/>
              <a:cs typeface="Times New Roman" panose="02020603050405020304" pitchFamily="18" charset="0"/>
            </a:endParaRPr>
          </a:p>
          <a:p>
            <a:r>
              <a:rPr lang="bg-BG" sz="2000" dirty="0">
                <a:latin typeface="Times New Roman" panose="02020603050405020304" pitchFamily="18" charset="0"/>
                <a:cs typeface="Times New Roman" panose="02020603050405020304" pitchFamily="18" charset="0"/>
              </a:rPr>
              <a:t>Европейският корпус за солидарност дава възможност на европейците на възраст от</a:t>
            </a:r>
            <a:r>
              <a:rPr lang="en-US" sz="2000" dirty="0">
                <a:latin typeface="Times New Roman" panose="02020603050405020304" pitchFamily="18" charset="0"/>
                <a:cs typeface="Times New Roman" panose="02020603050405020304" pitchFamily="18" charset="0"/>
              </a:rPr>
              <a:t> </a:t>
            </a:r>
            <a:r>
              <a:rPr lang="bg-BG" sz="2000" dirty="0">
                <a:latin typeface="Times New Roman" panose="02020603050405020304" pitchFamily="18" charset="0"/>
                <a:cs typeface="Times New Roman" panose="02020603050405020304" pitchFamily="18" charset="0"/>
              </a:rPr>
              <a:t>18 до 30 години да участват в множество разнообразни дейности за солидарност, работейки като доброволци или приемайки определено работно място. Това би могло да се окаже преход към постоянна заетост</a:t>
            </a:r>
            <a:endParaRPr lang="en-US" sz="2000" dirty="0">
              <a:latin typeface="Times New Roman" panose="02020603050405020304" pitchFamily="18" charset="0"/>
              <a:cs typeface="Times New Roman" panose="02020603050405020304" pitchFamily="18" charset="0"/>
            </a:endParaRPr>
          </a:p>
          <a:p>
            <a:r>
              <a:rPr lang="bg-BG" sz="2000" dirty="0">
                <a:latin typeface="Times New Roman" panose="02020603050405020304" pitchFamily="18" charset="0"/>
                <a:cs typeface="Times New Roman" panose="02020603050405020304" pitchFamily="18" charset="0"/>
              </a:rPr>
              <a:t>за много млади хора. Искате ли да участвате? Прочетете повече за инициативата, </a:t>
            </a:r>
            <a:endParaRPr lang="en-US" sz="2000" dirty="0">
              <a:latin typeface="Times New Roman" panose="02020603050405020304" pitchFamily="18" charset="0"/>
              <a:cs typeface="Times New Roman" panose="02020603050405020304" pitchFamily="18" charset="0"/>
            </a:endParaRPr>
          </a:p>
          <a:p>
            <a:r>
              <a:rPr lang="bg-BG" sz="2000" dirty="0">
                <a:latin typeface="Times New Roman" panose="02020603050405020304" pitchFamily="18" charset="0"/>
                <a:cs typeface="Times New Roman" panose="02020603050405020304" pitchFamily="18" charset="0"/>
              </a:rPr>
              <a:t>научете какво се предлага като обучение, езикова и финансова подкрепа и се</a:t>
            </a:r>
            <a:endParaRPr lang="en-US" sz="2000" dirty="0">
              <a:latin typeface="Times New Roman" panose="02020603050405020304" pitchFamily="18" charset="0"/>
              <a:cs typeface="Times New Roman" panose="02020603050405020304" pitchFamily="18" charset="0"/>
            </a:endParaRPr>
          </a:p>
          <a:p>
            <a:r>
              <a:rPr lang="bg-BG" sz="2000" dirty="0">
                <a:latin typeface="Times New Roman" panose="02020603050405020304" pitchFamily="18" charset="0"/>
                <a:cs typeface="Times New Roman" panose="02020603050405020304" pitchFamily="18" charset="0"/>
              </a:rPr>
              <a:t>регистрирайте чрез този уебсайт: </a:t>
            </a:r>
            <a:r>
              <a:rPr lang="bg-BG" sz="2000" dirty="0">
                <a:solidFill>
                  <a:srgbClr val="0070C0"/>
                </a:solidFill>
                <a:latin typeface="Times New Roman" panose="02020603050405020304" pitchFamily="18" charset="0"/>
                <a:cs typeface="Times New Roman" panose="02020603050405020304" pitchFamily="18" charset="0"/>
              </a:rPr>
              <a:t>europa.eu/</a:t>
            </a:r>
            <a:r>
              <a:rPr lang="bg-BG" sz="2000" dirty="0" err="1">
                <a:solidFill>
                  <a:srgbClr val="0070C0"/>
                </a:solidFill>
                <a:latin typeface="Times New Roman" panose="02020603050405020304" pitchFamily="18" charset="0"/>
                <a:cs typeface="Times New Roman" panose="02020603050405020304" pitchFamily="18" charset="0"/>
              </a:rPr>
              <a:t>youth</a:t>
            </a:r>
            <a:r>
              <a:rPr lang="bg-BG" sz="2000" dirty="0">
                <a:solidFill>
                  <a:srgbClr val="0070C0"/>
                </a:solidFill>
                <a:latin typeface="Times New Roman" panose="02020603050405020304" pitchFamily="18" charset="0"/>
                <a:cs typeface="Times New Roman" panose="02020603050405020304" pitchFamily="18" charset="0"/>
              </a:rPr>
              <a:t>/</a:t>
            </a:r>
            <a:r>
              <a:rPr lang="bg-BG" sz="2000" dirty="0" err="1">
                <a:solidFill>
                  <a:srgbClr val="0070C0"/>
                </a:solidFill>
                <a:latin typeface="Times New Roman" panose="02020603050405020304" pitchFamily="18" charset="0"/>
                <a:cs typeface="Times New Roman" panose="02020603050405020304" pitchFamily="18" charset="0"/>
              </a:rPr>
              <a:t>solidarity_b</a:t>
            </a:r>
            <a:r>
              <a:rPr lang="en-US" sz="2000" dirty="0">
                <a:solidFill>
                  <a:srgbClr val="0070C0"/>
                </a:solidFill>
                <a:latin typeface="Times New Roman" panose="02020603050405020304" pitchFamily="18" charset="0"/>
                <a:cs typeface="Times New Roman" panose="02020603050405020304" pitchFamily="18" charset="0"/>
              </a:rPr>
              <a:t>g </a:t>
            </a:r>
            <a:endParaRPr lang="ru-RU" sz="2000" dirty="0">
              <a:solidFill>
                <a:srgbClr val="0070C0"/>
              </a:solidFill>
              <a:latin typeface="Times New Roman" panose="02020603050405020304" pitchFamily="18" charset="0"/>
              <a:cs typeface="Times New Roman" panose="02020603050405020304" pitchFamily="18" charset="0"/>
            </a:endParaRPr>
          </a:p>
        </p:txBody>
      </p:sp>
      <p:pic>
        <p:nvPicPr>
          <p:cNvPr id="18" name="Картина 17">
            <a:extLst>
              <a:ext uri="{FF2B5EF4-FFF2-40B4-BE49-F238E27FC236}">
                <a16:creationId xmlns:a16="http://schemas.microsoft.com/office/drawing/2014/main" id="{7916F617-FD64-1791-BB0D-473C90D707E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34525" y="5124512"/>
            <a:ext cx="2657475" cy="1724025"/>
          </a:xfrm>
          <a:prstGeom prst="rect">
            <a:avLst/>
          </a:prstGeom>
          <a:noFill/>
        </p:spPr>
      </p:pic>
    </p:spTree>
    <p:extLst>
      <p:ext uri="{BB962C8B-B14F-4D97-AF65-F5344CB8AC3E}">
        <p14:creationId xmlns:p14="http://schemas.microsoft.com/office/powerpoint/2010/main" val="1020456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Текстово поле 9">
            <a:extLst>
              <a:ext uri="{FF2B5EF4-FFF2-40B4-BE49-F238E27FC236}">
                <a16:creationId xmlns:a16="http://schemas.microsoft.com/office/drawing/2014/main" id="{CF34A7EA-D681-0F99-1E82-7E787AEFA061}"/>
              </a:ext>
            </a:extLst>
          </p:cNvPr>
          <p:cNvSpPr txBox="1"/>
          <p:nvPr/>
        </p:nvSpPr>
        <p:spPr>
          <a:xfrm>
            <a:off x="52967" y="1324194"/>
            <a:ext cx="11846513" cy="707886"/>
          </a:xfrm>
          <a:prstGeom prst="rect">
            <a:avLst/>
          </a:prstGeom>
          <a:noFill/>
        </p:spPr>
        <p:txBody>
          <a:bodyPr wrap="square">
            <a:spAutoFit/>
          </a:bodyPr>
          <a:lstStyle/>
          <a:p>
            <a:pPr algn="ctr"/>
            <a:r>
              <a:rPr lang="ru-RU" sz="2000" b="1" dirty="0">
                <a:latin typeface="Times New Roman" panose="02020603050405020304" pitchFamily="18" charset="0"/>
                <a:cs typeface="Times New Roman" panose="02020603050405020304" pitchFamily="18" charset="0"/>
              </a:rPr>
              <a:t>ЕВРОПЕЙСКИЯ СЪЮЗ И ВЛИЯНИЕТО МУ ВЪРХУ НАШЕТО ЕЖЕДНЕВИЕ</a:t>
            </a:r>
          </a:p>
          <a:p>
            <a:pPr algn="just"/>
            <a:endParaRPr lang="bg-BG" sz="2000" dirty="0">
              <a:latin typeface="Times New Roman" panose="02020603050405020304" pitchFamily="18" charset="0"/>
              <a:cs typeface="Times New Roman" panose="02020603050405020304" pitchFamily="18" charset="0"/>
            </a:endParaRPr>
          </a:p>
        </p:txBody>
      </p:sp>
      <p:pic>
        <p:nvPicPr>
          <p:cNvPr id="4" name="Картина 3">
            <a:extLst>
              <a:ext uri="{FF2B5EF4-FFF2-40B4-BE49-F238E27FC236}">
                <a16:creationId xmlns:a16="http://schemas.microsoft.com/office/drawing/2014/main" id="{DFDE337A-1725-2419-D5A6-5BE76DF983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67" y="75540"/>
            <a:ext cx="5604574" cy="1012062"/>
          </a:xfrm>
          <a:prstGeom prst="rect">
            <a:avLst/>
          </a:prstGeom>
          <a:noFill/>
        </p:spPr>
      </p:pic>
      <p:pic>
        <p:nvPicPr>
          <p:cNvPr id="5" name="Картина 4">
            <a:extLst>
              <a:ext uri="{FF2B5EF4-FFF2-40B4-BE49-F238E27FC236}">
                <a16:creationId xmlns:a16="http://schemas.microsoft.com/office/drawing/2014/main" id="{811B35B5-1020-301E-0BDB-4E4D72FD1C2D}"/>
              </a:ext>
            </a:extLst>
          </p:cNvPr>
          <p:cNvPicPr>
            <a:picLocks noChangeAspect="1"/>
          </p:cNvPicPr>
          <p:nvPr/>
        </p:nvPicPr>
        <p:blipFill>
          <a:blip r:embed="rId4"/>
          <a:stretch>
            <a:fillRect/>
          </a:stretch>
        </p:blipFill>
        <p:spPr>
          <a:xfrm>
            <a:off x="9672535" y="125742"/>
            <a:ext cx="2199768" cy="1126282"/>
          </a:xfrm>
          <a:prstGeom prst="rect">
            <a:avLst/>
          </a:prstGeom>
        </p:spPr>
      </p:pic>
      <p:sp>
        <p:nvSpPr>
          <p:cNvPr id="15" name="Текстово поле 14">
            <a:extLst>
              <a:ext uri="{FF2B5EF4-FFF2-40B4-BE49-F238E27FC236}">
                <a16:creationId xmlns:a16="http://schemas.microsoft.com/office/drawing/2014/main" id="{9BF84E95-81CF-EC49-E42D-6B18851EBE22}"/>
              </a:ext>
            </a:extLst>
          </p:cNvPr>
          <p:cNvSpPr txBox="1"/>
          <p:nvPr/>
        </p:nvSpPr>
        <p:spPr>
          <a:xfrm>
            <a:off x="1556095" y="1535211"/>
            <a:ext cx="8116440" cy="369332"/>
          </a:xfrm>
          <a:prstGeom prst="rect">
            <a:avLst/>
          </a:prstGeom>
          <a:noFill/>
        </p:spPr>
        <p:txBody>
          <a:bodyPr wrap="square">
            <a:spAutoFit/>
          </a:bodyPr>
          <a:lstStyle/>
          <a:p>
            <a:pPr algn="ctr"/>
            <a:r>
              <a:rPr lang="ru-RU" dirty="0"/>
              <a:t> </a:t>
            </a:r>
            <a:endParaRPr lang="ru-RU" sz="2000" b="1" dirty="0">
              <a:latin typeface="Times New Roman" panose="02020603050405020304" pitchFamily="18" charset="0"/>
              <a:cs typeface="Times New Roman" panose="02020603050405020304" pitchFamily="18" charset="0"/>
            </a:endParaRPr>
          </a:p>
        </p:txBody>
      </p:sp>
      <p:sp>
        <p:nvSpPr>
          <p:cNvPr id="12" name="Текстово поле 11">
            <a:extLst>
              <a:ext uri="{FF2B5EF4-FFF2-40B4-BE49-F238E27FC236}">
                <a16:creationId xmlns:a16="http://schemas.microsoft.com/office/drawing/2014/main" id="{4619B522-9B2E-D2EF-A0A6-5A6BDDC6E786}"/>
              </a:ext>
            </a:extLst>
          </p:cNvPr>
          <p:cNvSpPr txBox="1"/>
          <p:nvPr/>
        </p:nvSpPr>
        <p:spPr>
          <a:xfrm>
            <a:off x="845834" y="1380013"/>
            <a:ext cx="8419486" cy="707886"/>
          </a:xfrm>
          <a:prstGeom prst="rect">
            <a:avLst/>
          </a:prstGeom>
          <a:noFill/>
        </p:spPr>
        <p:txBody>
          <a:bodyPr wrap="square">
            <a:spAutoFit/>
          </a:bodyPr>
          <a:lstStyle/>
          <a:p>
            <a:r>
              <a:rPr lang="bg-BG" sz="2000" b="1" dirty="0">
                <a:latin typeface="Times New Roman" panose="02020603050405020304" pitchFamily="18" charset="0"/>
                <a:cs typeface="Times New Roman" panose="02020603050405020304" pitchFamily="18" charset="0"/>
              </a:rPr>
              <a:t>                                                       </a:t>
            </a:r>
          </a:p>
          <a:p>
            <a:r>
              <a:rPr lang="bg-BG" sz="2000" b="1" dirty="0">
                <a:latin typeface="Times New Roman" panose="02020603050405020304" pitchFamily="18" charset="0"/>
                <a:cs typeface="Times New Roman" panose="02020603050405020304" pitchFamily="18" charset="0"/>
              </a:rPr>
              <a:t>                                      </a:t>
            </a:r>
            <a:endParaRPr lang="bg-BG" sz="2000" dirty="0">
              <a:latin typeface="Times New Roman" panose="02020603050405020304" pitchFamily="18" charset="0"/>
              <a:cs typeface="Times New Roman" panose="02020603050405020304" pitchFamily="18" charset="0"/>
            </a:endParaRPr>
          </a:p>
        </p:txBody>
      </p:sp>
      <p:sp>
        <p:nvSpPr>
          <p:cNvPr id="13" name="Текстово поле 12">
            <a:extLst>
              <a:ext uri="{FF2B5EF4-FFF2-40B4-BE49-F238E27FC236}">
                <a16:creationId xmlns:a16="http://schemas.microsoft.com/office/drawing/2014/main" id="{1345D748-09E2-5982-6281-8E2A7337F74B}"/>
              </a:ext>
            </a:extLst>
          </p:cNvPr>
          <p:cNvSpPr txBox="1"/>
          <p:nvPr/>
        </p:nvSpPr>
        <p:spPr>
          <a:xfrm>
            <a:off x="179363" y="1808987"/>
            <a:ext cx="9752428" cy="400110"/>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                                          </a:t>
            </a:r>
            <a:endParaRPr lang="bg-BG" sz="2000" dirty="0">
              <a:latin typeface="Times New Roman" panose="02020603050405020304" pitchFamily="18" charset="0"/>
              <a:cs typeface="Times New Roman" panose="02020603050405020304" pitchFamily="18" charset="0"/>
            </a:endParaRPr>
          </a:p>
        </p:txBody>
      </p:sp>
      <p:sp>
        <p:nvSpPr>
          <p:cNvPr id="14" name="Текстово поле 13">
            <a:extLst>
              <a:ext uri="{FF2B5EF4-FFF2-40B4-BE49-F238E27FC236}">
                <a16:creationId xmlns:a16="http://schemas.microsoft.com/office/drawing/2014/main" id="{D55CC230-B0FC-3F83-56B2-9E005E40D14E}"/>
              </a:ext>
            </a:extLst>
          </p:cNvPr>
          <p:cNvSpPr txBox="1"/>
          <p:nvPr/>
        </p:nvSpPr>
        <p:spPr>
          <a:xfrm>
            <a:off x="52967" y="1675622"/>
            <a:ext cx="12139033" cy="1938992"/>
          </a:xfrm>
          <a:prstGeom prst="rect">
            <a:avLst/>
          </a:prstGeom>
          <a:noFill/>
        </p:spPr>
        <p:txBody>
          <a:bodyPr wrap="square">
            <a:spAutoFit/>
          </a:bodyPr>
          <a:lstStyle/>
          <a:p>
            <a:pPr algn="ctr"/>
            <a:r>
              <a:rPr lang="bg-BG" sz="2000" b="1" u="sng" dirty="0" err="1">
                <a:latin typeface="Times New Roman" panose="02020603050405020304" pitchFamily="18" charset="0"/>
                <a:cs typeface="Times New Roman" panose="02020603050405020304" pitchFamily="18" charset="0"/>
              </a:rPr>
              <a:t>Europass</a:t>
            </a:r>
            <a:r>
              <a:rPr lang="bg-BG" sz="2000" b="1" u="sng" dirty="0">
                <a:latin typeface="Times New Roman" panose="02020603050405020304" pitchFamily="18" charset="0"/>
                <a:cs typeface="Times New Roman" panose="02020603050405020304" pitchFamily="18" charset="0"/>
              </a:rPr>
              <a:t> </a:t>
            </a:r>
          </a:p>
          <a:p>
            <a:r>
              <a:rPr lang="bg-BG" sz="2000" dirty="0" err="1">
                <a:latin typeface="Times New Roman" panose="02020603050405020304" pitchFamily="18" charset="0"/>
                <a:cs typeface="Times New Roman" panose="02020603050405020304" pitchFamily="18" charset="0"/>
              </a:rPr>
              <a:t>Europass</a:t>
            </a:r>
            <a:r>
              <a:rPr lang="bg-BG" sz="2000" dirty="0">
                <a:latin typeface="Times New Roman" panose="02020603050405020304" pitchFamily="18" charset="0"/>
                <a:cs typeface="Times New Roman" panose="02020603050405020304" pitchFamily="18" charset="0"/>
              </a:rPr>
              <a:t> е инициатива на Европейския съюз за повишаване на прозрачността на квалификацията и мобилността на гражданите в Европа. Целта му е да направи ясно уменията и квалификациите на човек ясно разбрани в цяла Европа. Комплектът документи „</a:t>
            </a:r>
            <a:r>
              <a:rPr lang="bg-BG" sz="2000" dirty="0" err="1">
                <a:latin typeface="Times New Roman" panose="02020603050405020304" pitchFamily="18" charset="0"/>
                <a:cs typeface="Times New Roman" panose="02020603050405020304" pitchFamily="18" charset="0"/>
              </a:rPr>
              <a:t>Европас</a:t>
            </a:r>
            <a:r>
              <a:rPr lang="bg-BG" sz="2000" dirty="0">
                <a:latin typeface="Times New Roman" panose="02020603050405020304" pitchFamily="18" charset="0"/>
                <a:cs typeface="Times New Roman" panose="02020603050405020304" pitchFamily="18" charset="0"/>
              </a:rPr>
              <a:t>“ помага на работниците да кандидатстват за работа в чужбина, като представя техните умения и квалификации в стандартен общоевропейски формат, който работодателите разбират по-лесно.</a:t>
            </a:r>
          </a:p>
        </p:txBody>
      </p:sp>
      <p:sp>
        <p:nvSpPr>
          <p:cNvPr id="3" name="Rectangle 2">
            <a:extLst>
              <a:ext uri="{FF2B5EF4-FFF2-40B4-BE49-F238E27FC236}">
                <a16:creationId xmlns:a16="http://schemas.microsoft.com/office/drawing/2014/main" id="{DBAC6FC1-CD0F-E922-0F98-A759009565AB}"/>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pic>
        <p:nvPicPr>
          <p:cNvPr id="3073" name="Картина 2">
            <a:extLst>
              <a:ext uri="{FF2B5EF4-FFF2-40B4-BE49-F238E27FC236}">
                <a16:creationId xmlns:a16="http://schemas.microsoft.com/office/drawing/2014/main" id="{29AE19FE-580F-AA7E-14E1-61B177C71C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84" y="3828655"/>
            <a:ext cx="10382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7" name="Картина 6">
            <a:extLst>
              <a:ext uri="{FF2B5EF4-FFF2-40B4-BE49-F238E27FC236}">
                <a16:creationId xmlns:a16="http://schemas.microsoft.com/office/drawing/2014/main" id="{FBC32257-5A44-389E-72E1-1A6BFD92D9DB}"/>
              </a:ext>
            </a:extLst>
          </p:cNvPr>
          <p:cNvPicPr>
            <a:picLocks noChangeAspect="1"/>
          </p:cNvPicPr>
          <p:nvPr/>
        </p:nvPicPr>
        <p:blipFill>
          <a:blip r:embed="rId6"/>
          <a:stretch>
            <a:fillRect/>
          </a:stretch>
        </p:blipFill>
        <p:spPr>
          <a:xfrm>
            <a:off x="1232274" y="4007174"/>
            <a:ext cx="5797798" cy="377985"/>
          </a:xfrm>
          <a:prstGeom prst="rect">
            <a:avLst/>
          </a:prstGeom>
        </p:spPr>
      </p:pic>
      <p:sp>
        <p:nvSpPr>
          <p:cNvPr id="19" name="Текстово поле 18">
            <a:extLst>
              <a:ext uri="{FF2B5EF4-FFF2-40B4-BE49-F238E27FC236}">
                <a16:creationId xmlns:a16="http://schemas.microsoft.com/office/drawing/2014/main" id="{774C16D9-2BF3-621F-670F-A33B34790472}"/>
              </a:ext>
            </a:extLst>
          </p:cNvPr>
          <p:cNvSpPr txBox="1"/>
          <p:nvPr/>
        </p:nvSpPr>
        <p:spPr>
          <a:xfrm>
            <a:off x="109684" y="4662379"/>
            <a:ext cx="11254154" cy="1631216"/>
          </a:xfrm>
          <a:prstGeom prst="rect">
            <a:avLst/>
          </a:prstGeom>
          <a:noFill/>
        </p:spPr>
        <p:txBody>
          <a:bodyPr wrap="square">
            <a:spAutoFit/>
          </a:bodyPr>
          <a:lstStyle/>
          <a:p>
            <a:pPr algn="ctr"/>
            <a:r>
              <a:rPr lang="bg-BG" sz="2000" b="1" u="sng" dirty="0">
                <a:latin typeface="Times New Roman" panose="02020603050405020304" pitchFamily="18" charset="0"/>
                <a:cs typeface="Times New Roman" panose="02020603050405020304" pitchFamily="18" charset="0"/>
              </a:rPr>
              <a:t>Европейски етикети</a:t>
            </a:r>
          </a:p>
          <a:p>
            <a:r>
              <a:rPr lang="bg-BG" sz="2000" dirty="0">
                <a:latin typeface="Times New Roman" panose="02020603050405020304" pitchFamily="18" charset="0"/>
                <a:cs typeface="Times New Roman" panose="02020603050405020304" pitchFamily="18" charset="0"/>
              </a:rPr>
              <a:t>Законодателството на ЕС предвижда строги правила по отношение на етикетирането на определени продукти, като храни, напитки и козметични продукти, за да бъдат защитени здравето и безопасността на потребителите и да им се помогне да направят правилния избор.</a:t>
            </a:r>
          </a:p>
          <a:p>
            <a:r>
              <a:rPr lang="bg-BG" sz="2000" dirty="0">
                <a:latin typeface="Times New Roman" panose="02020603050405020304" pitchFamily="18" charset="0"/>
                <a:cs typeface="Times New Roman" panose="02020603050405020304" pitchFamily="18" charset="0"/>
              </a:rPr>
              <a:t>Без надлежно етикетиране продуктите не се допускат до пазара</a:t>
            </a:r>
            <a:r>
              <a:rPr lang="ru-RU" sz="2000" dirty="0">
                <a:latin typeface="Times New Roman" panose="02020603050405020304" pitchFamily="18" charset="0"/>
                <a:cs typeface="Times New Roman" panose="02020603050405020304" pitchFamily="18" charset="0"/>
              </a:rPr>
              <a:t>. </a:t>
            </a:r>
            <a:endParaRPr lang="bg-BG" sz="2000" dirty="0">
              <a:latin typeface="Times New Roman" panose="02020603050405020304" pitchFamily="18" charset="0"/>
              <a:cs typeface="Times New Roman" panose="02020603050405020304" pitchFamily="18" charset="0"/>
            </a:endParaRPr>
          </a:p>
        </p:txBody>
      </p:sp>
      <p:pic>
        <p:nvPicPr>
          <p:cNvPr id="20" name="Картина 19">
            <a:extLst>
              <a:ext uri="{FF2B5EF4-FFF2-40B4-BE49-F238E27FC236}">
                <a16:creationId xmlns:a16="http://schemas.microsoft.com/office/drawing/2014/main" id="{A5C0852B-236C-FF3C-CF8A-16D6F5DB204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18443" y="5705433"/>
            <a:ext cx="2863873" cy="1026825"/>
          </a:xfrm>
          <a:prstGeom prst="rect">
            <a:avLst/>
          </a:prstGeom>
          <a:noFill/>
        </p:spPr>
      </p:pic>
    </p:spTree>
    <p:extLst>
      <p:ext uri="{BB962C8B-B14F-4D97-AF65-F5344CB8AC3E}">
        <p14:creationId xmlns:p14="http://schemas.microsoft.com/office/powerpoint/2010/main" val="3696897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Текстово поле 9">
            <a:extLst>
              <a:ext uri="{FF2B5EF4-FFF2-40B4-BE49-F238E27FC236}">
                <a16:creationId xmlns:a16="http://schemas.microsoft.com/office/drawing/2014/main" id="{CF34A7EA-D681-0F99-1E82-7E787AEFA061}"/>
              </a:ext>
            </a:extLst>
          </p:cNvPr>
          <p:cNvSpPr txBox="1"/>
          <p:nvPr/>
        </p:nvSpPr>
        <p:spPr>
          <a:xfrm>
            <a:off x="52967" y="1324194"/>
            <a:ext cx="11846513" cy="707886"/>
          </a:xfrm>
          <a:prstGeom prst="rect">
            <a:avLst/>
          </a:prstGeom>
          <a:noFill/>
        </p:spPr>
        <p:txBody>
          <a:bodyPr wrap="square">
            <a:spAutoFit/>
          </a:bodyPr>
          <a:lstStyle/>
          <a:p>
            <a:pPr algn="ctr"/>
            <a:r>
              <a:rPr lang="ru-RU" sz="2000" b="1" dirty="0">
                <a:latin typeface="Times New Roman" panose="02020603050405020304" pitchFamily="18" charset="0"/>
                <a:cs typeface="Times New Roman" panose="02020603050405020304" pitchFamily="18" charset="0"/>
              </a:rPr>
              <a:t>ЕВРОПЕЙСКИЯ СЪЮЗ И ВЛИЯНИЕТО МУ ВЪРХУ НАШЕТО ЕЖЕДНЕВИЕ</a:t>
            </a:r>
          </a:p>
          <a:p>
            <a:pPr algn="just"/>
            <a:endParaRPr lang="bg-BG" sz="2000" dirty="0">
              <a:latin typeface="Times New Roman" panose="02020603050405020304" pitchFamily="18" charset="0"/>
              <a:cs typeface="Times New Roman" panose="02020603050405020304" pitchFamily="18" charset="0"/>
            </a:endParaRPr>
          </a:p>
        </p:txBody>
      </p:sp>
      <p:pic>
        <p:nvPicPr>
          <p:cNvPr id="4" name="Картина 3">
            <a:extLst>
              <a:ext uri="{FF2B5EF4-FFF2-40B4-BE49-F238E27FC236}">
                <a16:creationId xmlns:a16="http://schemas.microsoft.com/office/drawing/2014/main" id="{DFDE337A-1725-2419-D5A6-5BE76DF983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67" y="75540"/>
            <a:ext cx="5604574" cy="1012062"/>
          </a:xfrm>
          <a:prstGeom prst="rect">
            <a:avLst/>
          </a:prstGeom>
          <a:noFill/>
        </p:spPr>
      </p:pic>
      <p:pic>
        <p:nvPicPr>
          <p:cNvPr id="5" name="Картина 4">
            <a:extLst>
              <a:ext uri="{FF2B5EF4-FFF2-40B4-BE49-F238E27FC236}">
                <a16:creationId xmlns:a16="http://schemas.microsoft.com/office/drawing/2014/main" id="{811B35B5-1020-301E-0BDB-4E4D72FD1C2D}"/>
              </a:ext>
            </a:extLst>
          </p:cNvPr>
          <p:cNvPicPr>
            <a:picLocks noChangeAspect="1"/>
          </p:cNvPicPr>
          <p:nvPr/>
        </p:nvPicPr>
        <p:blipFill>
          <a:blip r:embed="rId4"/>
          <a:stretch>
            <a:fillRect/>
          </a:stretch>
        </p:blipFill>
        <p:spPr>
          <a:xfrm>
            <a:off x="9672535" y="125742"/>
            <a:ext cx="2199768" cy="1126282"/>
          </a:xfrm>
          <a:prstGeom prst="rect">
            <a:avLst/>
          </a:prstGeom>
        </p:spPr>
      </p:pic>
      <p:sp>
        <p:nvSpPr>
          <p:cNvPr id="15" name="Текстово поле 14">
            <a:extLst>
              <a:ext uri="{FF2B5EF4-FFF2-40B4-BE49-F238E27FC236}">
                <a16:creationId xmlns:a16="http://schemas.microsoft.com/office/drawing/2014/main" id="{9BF84E95-81CF-EC49-E42D-6B18851EBE22}"/>
              </a:ext>
            </a:extLst>
          </p:cNvPr>
          <p:cNvSpPr txBox="1"/>
          <p:nvPr/>
        </p:nvSpPr>
        <p:spPr>
          <a:xfrm>
            <a:off x="1556095" y="1535211"/>
            <a:ext cx="8116440" cy="369332"/>
          </a:xfrm>
          <a:prstGeom prst="rect">
            <a:avLst/>
          </a:prstGeom>
          <a:noFill/>
        </p:spPr>
        <p:txBody>
          <a:bodyPr wrap="square">
            <a:spAutoFit/>
          </a:bodyPr>
          <a:lstStyle/>
          <a:p>
            <a:pPr algn="ctr"/>
            <a:r>
              <a:rPr lang="ru-RU" dirty="0"/>
              <a:t> </a:t>
            </a:r>
            <a:endParaRPr lang="ru-RU" sz="2000" b="1" dirty="0">
              <a:latin typeface="Times New Roman" panose="02020603050405020304" pitchFamily="18" charset="0"/>
              <a:cs typeface="Times New Roman" panose="02020603050405020304" pitchFamily="18" charset="0"/>
            </a:endParaRPr>
          </a:p>
        </p:txBody>
      </p:sp>
      <p:sp>
        <p:nvSpPr>
          <p:cNvPr id="13" name="Текстово поле 12">
            <a:extLst>
              <a:ext uri="{FF2B5EF4-FFF2-40B4-BE49-F238E27FC236}">
                <a16:creationId xmlns:a16="http://schemas.microsoft.com/office/drawing/2014/main" id="{1345D748-09E2-5982-6281-8E2A7337F74B}"/>
              </a:ext>
            </a:extLst>
          </p:cNvPr>
          <p:cNvSpPr txBox="1"/>
          <p:nvPr/>
        </p:nvSpPr>
        <p:spPr>
          <a:xfrm>
            <a:off x="-557591" y="125742"/>
            <a:ext cx="4257394" cy="400110"/>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                                          </a:t>
            </a:r>
            <a:endParaRPr lang="bg-BG" sz="20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BAC6FC1-CD0F-E922-0F98-A759009565AB}"/>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pic>
        <p:nvPicPr>
          <p:cNvPr id="1026" name="Picture 2" descr="CE маркировка | Legrand България">
            <a:extLst>
              <a:ext uri="{FF2B5EF4-FFF2-40B4-BE49-F238E27FC236}">
                <a16:creationId xmlns:a16="http://schemas.microsoft.com/office/drawing/2014/main" id="{00205839-7DE3-40A7-357E-324C080318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13793"/>
            <a:ext cx="935575" cy="935575"/>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ово поле 15">
            <a:extLst>
              <a:ext uri="{FF2B5EF4-FFF2-40B4-BE49-F238E27FC236}">
                <a16:creationId xmlns:a16="http://schemas.microsoft.com/office/drawing/2014/main" id="{8E06460C-3CF3-50A9-31BC-44B65ED2B7ED}"/>
              </a:ext>
            </a:extLst>
          </p:cNvPr>
          <p:cNvSpPr txBox="1"/>
          <p:nvPr/>
        </p:nvSpPr>
        <p:spPr>
          <a:xfrm>
            <a:off x="1019752" y="1719877"/>
            <a:ext cx="10879728" cy="1323439"/>
          </a:xfrm>
          <a:prstGeom prst="rect">
            <a:avLst/>
          </a:prstGeom>
          <a:noFill/>
        </p:spPr>
        <p:txBody>
          <a:bodyPr wrap="square">
            <a:spAutoFit/>
          </a:bodyPr>
          <a:lstStyle/>
          <a:p>
            <a:pPr algn="just"/>
            <a:r>
              <a:rPr lang="bg-BG" sz="2000" b="1" dirty="0">
                <a:latin typeface="Times New Roman" panose="02020603050405020304" pitchFamily="18" charset="0"/>
                <a:cs typeface="Times New Roman" panose="02020603050405020304" pitchFamily="18" charset="0"/>
              </a:rPr>
              <a:t>Маркировката „CE“ </a:t>
            </a:r>
            <a:r>
              <a:rPr lang="bg-BG" sz="2000" dirty="0">
                <a:latin typeface="Times New Roman" panose="02020603050405020304" pitchFamily="18" charset="0"/>
                <a:cs typeface="Times New Roman" panose="02020603050405020304" pitchFamily="18" charset="0"/>
              </a:rPr>
              <a:t>представлява знак за безопасност на продуктите. Като използва този знак, производителят заявява, че продуктите, продавани на потребителите на територията на Европейското икономическо пространство, са в съответствие с европейските закони в областта на здравето, безопасността и опазването на околната среда. </a:t>
            </a:r>
          </a:p>
        </p:txBody>
      </p:sp>
      <p:sp>
        <p:nvSpPr>
          <p:cNvPr id="18" name="Текстово поле 17">
            <a:extLst>
              <a:ext uri="{FF2B5EF4-FFF2-40B4-BE49-F238E27FC236}">
                <a16:creationId xmlns:a16="http://schemas.microsoft.com/office/drawing/2014/main" id="{60E48AFD-9FB1-0B32-6029-44D8CA3631C5}"/>
              </a:ext>
            </a:extLst>
          </p:cNvPr>
          <p:cNvSpPr txBox="1"/>
          <p:nvPr/>
        </p:nvSpPr>
        <p:spPr>
          <a:xfrm>
            <a:off x="1019752" y="2979444"/>
            <a:ext cx="11062564" cy="707886"/>
          </a:xfrm>
          <a:prstGeom prst="rect">
            <a:avLst/>
          </a:prstGeom>
          <a:noFill/>
        </p:spPr>
        <p:txBody>
          <a:bodyPr wrap="square">
            <a:spAutoFit/>
          </a:bodyPr>
          <a:lstStyle/>
          <a:p>
            <a:pPr algn="just"/>
            <a:r>
              <a:rPr lang="bg-BG" sz="2000" b="1" dirty="0">
                <a:latin typeface="Times New Roman" panose="02020603050405020304" pitchFamily="18" charset="0"/>
                <a:cs typeface="Times New Roman" panose="02020603050405020304" pitchFamily="18" charset="0"/>
              </a:rPr>
              <a:t>Екомаркировката</a:t>
            </a:r>
            <a:r>
              <a:rPr lang="bg-BG" sz="2000" dirty="0">
                <a:latin typeface="Times New Roman" panose="02020603050405020304" pitchFamily="18" charset="0"/>
                <a:cs typeface="Times New Roman" panose="02020603050405020304" pitchFamily="18" charset="0"/>
              </a:rPr>
              <a:t> </a:t>
            </a:r>
            <a:r>
              <a:rPr lang="bg-BG" sz="2000" b="1" dirty="0">
                <a:latin typeface="Times New Roman" panose="02020603050405020304" pitchFamily="18" charset="0"/>
                <a:cs typeface="Times New Roman" panose="02020603050405020304" pitchFamily="18" charset="0"/>
              </a:rPr>
              <a:t>на ЕС </a:t>
            </a:r>
            <a:r>
              <a:rPr lang="bg-BG" sz="2000" dirty="0">
                <a:latin typeface="Times New Roman" panose="02020603050405020304" pitchFamily="18" charset="0"/>
                <a:cs typeface="Times New Roman" panose="02020603050405020304" pitchFamily="18" charset="0"/>
              </a:rPr>
              <a:t>се дава на продукти и услуги с намалено въздействие върху околната среда</a:t>
            </a:r>
          </a:p>
        </p:txBody>
      </p:sp>
      <p:sp>
        <p:nvSpPr>
          <p:cNvPr id="21" name="Текстово поле 20">
            <a:extLst>
              <a:ext uri="{FF2B5EF4-FFF2-40B4-BE49-F238E27FC236}">
                <a16:creationId xmlns:a16="http://schemas.microsoft.com/office/drawing/2014/main" id="{D8FFEFAA-1FBB-E193-F34A-8D180F132EC9}"/>
              </a:ext>
            </a:extLst>
          </p:cNvPr>
          <p:cNvSpPr txBox="1"/>
          <p:nvPr/>
        </p:nvSpPr>
        <p:spPr>
          <a:xfrm>
            <a:off x="963480" y="3779480"/>
            <a:ext cx="11062563" cy="1323439"/>
          </a:xfrm>
          <a:prstGeom prst="rect">
            <a:avLst/>
          </a:prstGeom>
          <a:noFill/>
        </p:spPr>
        <p:txBody>
          <a:bodyPr wrap="square">
            <a:spAutoFit/>
          </a:bodyPr>
          <a:lstStyle/>
          <a:p>
            <a:pPr algn="just"/>
            <a:r>
              <a:rPr lang="bg-BG" sz="2000" b="1" dirty="0">
                <a:latin typeface="Times New Roman" panose="02020603050405020304" pitchFamily="18" charset="0"/>
                <a:cs typeface="Times New Roman" panose="02020603050405020304" pitchFamily="18" charset="0"/>
              </a:rPr>
              <a:t>Енергийният етикет на ЕС </a:t>
            </a:r>
            <a:r>
              <a:rPr lang="bg-BG" sz="2000" dirty="0">
                <a:latin typeface="Times New Roman" panose="02020603050405020304" pitchFamily="18" charset="0"/>
                <a:cs typeface="Times New Roman" panose="02020603050405020304" pitchFamily="18" charset="0"/>
              </a:rPr>
              <a:t>показва къде се нарежда даден уред по скалата от A до G според потреблението му на енергия. Клас A (зелен) е най-енергоефективният, а клас G (червен) е най-неефективният. Щом повечето уреди от даден вид достигнат клас A, към скалата могат да бъдат добавени до три допълнителни класа: A+, A++ и A+++.</a:t>
            </a:r>
          </a:p>
        </p:txBody>
      </p:sp>
      <p:sp>
        <p:nvSpPr>
          <p:cNvPr id="22" name="Текстово поле 21">
            <a:extLst>
              <a:ext uri="{FF2B5EF4-FFF2-40B4-BE49-F238E27FC236}">
                <a16:creationId xmlns:a16="http://schemas.microsoft.com/office/drawing/2014/main" id="{F8EE583B-660E-B17C-4853-95F1D371DA7C}"/>
              </a:ext>
            </a:extLst>
          </p:cNvPr>
          <p:cNvSpPr txBox="1"/>
          <p:nvPr/>
        </p:nvSpPr>
        <p:spPr>
          <a:xfrm>
            <a:off x="935575" y="5046137"/>
            <a:ext cx="11174645" cy="707886"/>
          </a:xfrm>
          <a:prstGeom prst="rect">
            <a:avLst/>
          </a:prstGeom>
          <a:noFill/>
        </p:spPr>
        <p:txBody>
          <a:bodyPr wrap="square">
            <a:spAutoFit/>
          </a:bodyPr>
          <a:lstStyle/>
          <a:p>
            <a:pPr algn="just"/>
            <a:r>
              <a:rPr lang="bg-BG" sz="2000" b="1" dirty="0">
                <a:latin typeface="Times New Roman" panose="02020603050405020304" pitchFamily="18" charset="0"/>
                <a:cs typeface="Times New Roman" panose="02020603050405020304" pitchFamily="18" charset="0"/>
              </a:rPr>
              <a:t>Знакът за биологично производство на ЕС </a:t>
            </a:r>
            <a:r>
              <a:rPr lang="bg-BG" sz="2000" dirty="0">
                <a:latin typeface="Times New Roman" panose="02020603050405020304" pitchFamily="18" charset="0"/>
                <a:cs typeface="Times New Roman" panose="02020603050405020304" pitchFamily="18" charset="0"/>
              </a:rPr>
              <a:t>указва, че съответният продукт спазва правилата на ЕС за сектора на биологичното селскостопанско производство</a:t>
            </a:r>
            <a:r>
              <a:rPr lang="ru-RU" sz="2000" dirty="0">
                <a:latin typeface="Times New Roman" panose="02020603050405020304" pitchFamily="18" charset="0"/>
                <a:cs typeface="Times New Roman" panose="02020603050405020304" pitchFamily="18" charset="0"/>
              </a:rPr>
              <a:t>.</a:t>
            </a:r>
            <a:endParaRPr lang="bg-BG" sz="2000" dirty="0">
              <a:latin typeface="Times New Roman" panose="02020603050405020304" pitchFamily="18" charset="0"/>
              <a:cs typeface="Times New Roman" panose="02020603050405020304" pitchFamily="18" charset="0"/>
            </a:endParaRPr>
          </a:p>
        </p:txBody>
      </p:sp>
      <p:sp>
        <p:nvSpPr>
          <p:cNvPr id="24" name="Текстово поле 23">
            <a:extLst>
              <a:ext uri="{FF2B5EF4-FFF2-40B4-BE49-F238E27FC236}">
                <a16:creationId xmlns:a16="http://schemas.microsoft.com/office/drawing/2014/main" id="{626910BB-FEF1-F2C9-A736-0CDBFA809588}"/>
              </a:ext>
            </a:extLst>
          </p:cNvPr>
          <p:cNvSpPr txBox="1"/>
          <p:nvPr/>
        </p:nvSpPr>
        <p:spPr>
          <a:xfrm>
            <a:off x="881086" y="5834656"/>
            <a:ext cx="11229134" cy="1015663"/>
          </a:xfrm>
          <a:prstGeom prst="rect">
            <a:avLst/>
          </a:prstGeom>
          <a:noFill/>
        </p:spPr>
        <p:txBody>
          <a:bodyPr wrap="square">
            <a:spAutoFit/>
          </a:bodyPr>
          <a:lstStyle/>
          <a:p>
            <a:pPr algn="just"/>
            <a:r>
              <a:rPr lang="bg-BG" sz="2000" b="1" dirty="0">
                <a:latin typeface="Times New Roman" panose="02020603050405020304" pitchFamily="18" charset="0"/>
                <a:cs typeface="Times New Roman" panose="02020603050405020304" pitchFamily="18" charset="0"/>
              </a:rPr>
              <a:t>Трите знака за качество на ЕС </a:t>
            </a:r>
            <a:r>
              <a:rPr lang="bg-BG" sz="2000" dirty="0">
                <a:latin typeface="Times New Roman" panose="02020603050405020304" pitchFamily="18" charset="0"/>
                <a:cs typeface="Times New Roman" panose="02020603050405020304" pitchFamily="18" charset="0"/>
              </a:rPr>
              <a:t>указват характеристики на хранителните продукти, свързани с географското местоположение, където са произведени, или с традиционния им състав или метод на производство.</a:t>
            </a:r>
          </a:p>
        </p:txBody>
      </p:sp>
      <p:pic>
        <p:nvPicPr>
          <p:cNvPr id="1028" name="Picture 4" descr="Три български фирми са отличени с екомаркировката на ЕС | МОСВ">
            <a:extLst>
              <a:ext uri="{FF2B5EF4-FFF2-40B4-BE49-F238E27FC236}">
                <a16:creationId xmlns:a16="http://schemas.microsoft.com/office/drawing/2014/main" id="{19414DF6-3067-0100-6E1F-4D988E56FF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84" y="2838967"/>
            <a:ext cx="837101" cy="837101"/>
          </a:xfrm>
          <a:prstGeom prst="rect">
            <a:avLst/>
          </a:prstGeom>
          <a:noFill/>
          <a:extLst>
            <a:ext uri="{909E8E84-426E-40DD-AFC4-6F175D3DCCD1}">
              <a14:hiddenFill xmlns:a14="http://schemas.microsoft.com/office/drawing/2010/main">
                <a:solidFill>
                  <a:srgbClr val="FFFFFF"/>
                </a:solidFill>
              </a14:hiddenFill>
            </a:ext>
          </a:extLst>
        </p:spPr>
      </p:pic>
      <p:pic>
        <p:nvPicPr>
          <p:cNvPr id="17" name="Картина 16">
            <a:extLst>
              <a:ext uri="{FF2B5EF4-FFF2-40B4-BE49-F238E27FC236}">
                <a16:creationId xmlns:a16="http://schemas.microsoft.com/office/drawing/2014/main" id="{9D41DC5C-8082-D629-E50E-CAB0EF59F0BC}"/>
              </a:ext>
            </a:extLst>
          </p:cNvPr>
          <p:cNvPicPr>
            <a:picLocks noChangeAspect="1"/>
          </p:cNvPicPr>
          <p:nvPr/>
        </p:nvPicPr>
        <p:blipFill>
          <a:blip r:embed="rId7"/>
          <a:stretch>
            <a:fillRect/>
          </a:stretch>
        </p:blipFill>
        <p:spPr>
          <a:xfrm>
            <a:off x="241972" y="3817356"/>
            <a:ext cx="572523" cy="1140466"/>
          </a:xfrm>
          <a:prstGeom prst="rect">
            <a:avLst/>
          </a:prstGeom>
        </p:spPr>
      </p:pic>
      <p:pic>
        <p:nvPicPr>
          <p:cNvPr id="1030" name="Picture 6" descr="Логото на ЕС за биологични продукти става задължително">
            <a:extLst>
              <a:ext uri="{FF2B5EF4-FFF2-40B4-BE49-F238E27FC236}">
                <a16:creationId xmlns:a16="http://schemas.microsoft.com/office/drawing/2014/main" id="{E3BD1FC5-1337-3C63-946A-24B75FDA8C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407" y="5137153"/>
            <a:ext cx="790216" cy="5258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E40A6B1-0B49-682C-DD33-460884DB9C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215" y="5976187"/>
            <a:ext cx="732600" cy="73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38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лавие 2">
            <a:extLst>
              <a:ext uri="{FF2B5EF4-FFF2-40B4-BE49-F238E27FC236}">
                <a16:creationId xmlns:a16="http://schemas.microsoft.com/office/drawing/2014/main" id="{A3468CE3-0592-924B-4CEC-05EB6AF488F9}"/>
              </a:ext>
            </a:extLst>
          </p:cNvPr>
          <p:cNvSpPr>
            <a:spLocks noGrp="1"/>
          </p:cNvSpPr>
          <p:nvPr>
            <p:ph type="subTitle" idx="1"/>
          </p:nvPr>
        </p:nvSpPr>
        <p:spPr>
          <a:xfrm>
            <a:off x="319698" y="1252024"/>
            <a:ext cx="11872302" cy="2176976"/>
          </a:xfrm>
        </p:spPr>
        <p:txBody>
          <a:bodyPr>
            <a:noAutofit/>
          </a:bodyPr>
          <a:lstStyle/>
          <a:p>
            <a:pPr algn="ctr"/>
            <a:endParaRPr lang="bg-BG" sz="2000" b="1" dirty="0">
              <a:solidFill>
                <a:schemeClr val="tx1"/>
              </a:solidFill>
              <a:latin typeface="Times New Roman" panose="02020603050405020304" pitchFamily="18" charset="0"/>
              <a:cs typeface="Times New Roman" panose="02020603050405020304" pitchFamily="18" charset="0"/>
            </a:endParaRPr>
          </a:p>
          <a:p>
            <a:pPr algn="ctr"/>
            <a:endParaRPr lang="bg-BG" sz="2000" b="1" dirty="0">
              <a:latin typeface="Times New Roman" panose="02020603050405020304" pitchFamily="18" charset="0"/>
              <a:cs typeface="Times New Roman" panose="02020603050405020304" pitchFamily="18" charset="0"/>
            </a:endParaRPr>
          </a:p>
          <a:p>
            <a:pPr algn="ctr"/>
            <a:endParaRPr lang="bg-BG" sz="2000" b="1" dirty="0">
              <a:solidFill>
                <a:schemeClr val="tx1"/>
              </a:solidFill>
              <a:latin typeface="Times New Roman" panose="02020603050405020304" pitchFamily="18" charset="0"/>
              <a:cs typeface="Times New Roman" panose="02020603050405020304" pitchFamily="18" charset="0"/>
            </a:endParaRPr>
          </a:p>
          <a:p>
            <a:pPr algn="ctr"/>
            <a:r>
              <a:rPr lang="bg-BG" sz="2000" b="1" dirty="0">
                <a:solidFill>
                  <a:schemeClr val="tx1"/>
                </a:solidFill>
                <a:latin typeface="Times New Roman" panose="02020603050405020304" pitchFamily="18" charset="0"/>
                <a:cs typeface="Times New Roman" panose="02020603050405020304" pitchFamily="18" charset="0"/>
              </a:rPr>
              <a:t>БЛАГОДАРЯ ВИ ЗА ВНИМАНИЕТО!</a:t>
            </a:r>
          </a:p>
        </p:txBody>
      </p:sp>
      <p:pic>
        <p:nvPicPr>
          <p:cNvPr id="4" name="Картина 3">
            <a:extLst>
              <a:ext uri="{FF2B5EF4-FFF2-40B4-BE49-F238E27FC236}">
                <a16:creationId xmlns:a16="http://schemas.microsoft.com/office/drawing/2014/main" id="{DFDE337A-1725-2419-D5A6-5BE76DF983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697" y="125742"/>
            <a:ext cx="5604574" cy="1012062"/>
          </a:xfrm>
          <a:prstGeom prst="rect">
            <a:avLst/>
          </a:prstGeom>
          <a:noFill/>
        </p:spPr>
      </p:pic>
      <p:pic>
        <p:nvPicPr>
          <p:cNvPr id="5" name="Картина 4">
            <a:extLst>
              <a:ext uri="{FF2B5EF4-FFF2-40B4-BE49-F238E27FC236}">
                <a16:creationId xmlns:a16="http://schemas.microsoft.com/office/drawing/2014/main" id="{811B35B5-1020-301E-0BDB-4E4D72FD1C2D}"/>
              </a:ext>
            </a:extLst>
          </p:cNvPr>
          <p:cNvPicPr>
            <a:picLocks noChangeAspect="1"/>
          </p:cNvPicPr>
          <p:nvPr/>
        </p:nvPicPr>
        <p:blipFill>
          <a:blip r:embed="rId3"/>
          <a:stretch>
            <a:fillRect/>
          </a:stretch>
        </p:blipFill>
        <p:spPr>
          <a:xfrm>
            <a:off x="9672535" y="125742"/>
            <a:ext cx="2199768" cy="1126282"/>
          </a:xfrm>
          <a:prstGeom prst="rect">
            <a:avLst/>
          </a:prstGeom>
        </p:spPr>
      </p:pic>
      <p:sp>
        <p:nvSpPr>
          <p:cNvPr id="11" name="Текстово поле 10">
            <a:extLst>
              <a:ext uri="{FF2B5EF4-FFF2-40B4-BE49-F238E27FC236}">
                <a16:creationId xmlns:a16="http://schemas.microsoft.com/office/drawing/2014/main" id="{07A9BF7B-9D76-13F3-0609-5A538E7F66B5}"/>
              </a:ext>
            </a:extLst>
          </p:cNvPr>
          <p:cNvSpPr txBox="1"/>
          <p:nvPr/>
        </p:nvSpPr>
        <p:spPr>
          <a:xfrm>
            <a:off x="211016" y="5789851"/>
            <a:ext cx="11980984"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Проект  „Да бъдем активни и отговорни“, Договор 2021-2-BG01-KA154-YOU-000040260 по Програма „Еразъм+“,  Ключова дейност 1 „Образователна мобилност на граждани“, сектор „Младежи“,  финансиран от Европейски съюз. Съдържанието на документа е отговорност единствено на сдружение „Център за развитие </a:t>
            </a:r>
            <a:r>
              <a:rPr kumimoji="0" lang="bg-BG" sz="1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Монтанезиум</a:t>
            </a:r>
            <a:r>
              <a:rPr kumimoji="0" lang="bg-BG"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и по никакъв начин на отразява позицията и не е отговорност на Европейската комисия“</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Картина 5">
            <a:extLst>
              <a:ext uri="{FF2B5EF4-FFF2-40B4-BE49-F238E27FC236}">
                <a16:creationId xmlns:a16="http://schemas.microsoft.com/office/drawing/2014/main" id="{B6275901-A4F5-BFB7-42B6-8AEE6A6A0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1516" y="2878602"/>
            <a:ext cx="4848665" cy="2727374"/>
          </a:xfrm>
          <a:prstGeom prst="rect">
            <a:avLst/>
          </a:prstGeom>
        </p:spPr>
      </p:pic>
    </p:spTree>
    <p:extLst>
      <p:ext uri="{BB962C8B-B14F-4D97-AF65-F5344CB8AC3E}">
        <p14:creationId xmlns:p14="http://schemas.microsoft.com/office/powerpoint/2010/main" val="1576847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Картина 6">
            <a:extLst>
              <a:ext uri="{FF2B5EF4-FFF2-40B4-BE49-F238E27FC236}">
                <a16:creationId xmlns:a16="http://schemas.microsoft.com/office/drawing/2014/main" id="{3115EECD-6A1C-D35F-7AB3-511B290D4D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4355827"/>
            <a:ext cx="3882683" cy="2502174"/>
          </a:xfrm>
          <a:prstGeom prst="rect">
            <a:avLst/>
          </a:prstGeom>
          <a:noFill/>
        </p:spPr>
      </p:pic>
      <p:sp>
        <p:nvSpPr>
          <p:cNvPr id="3" name="Подзаглавие 2">
            <a:extLst>
              <a:ext uri="{FF2B5EF4-FFF2-40B4-BE49-F238E27FC236}">
                <a16:creationId xmlns:a16="http://schemas.microsoft.com/office/drawing/2014/main" id="{A3468CE3-0592-924B-4CEC-05EB6AF488F9}"/>
              </a:ext>
            </a:extLst>
          </p:cNvPr>
          <p:cNvSpPr>
            <a:spLocks noGrp="1"/>
          </p:cNvSpPr>
          <p:nvPr>
            <p:ph type="subTitle" idx="1"/>
          </p:nvPr>
        </p:nvSpPr>
        <p:spPr>
          <a:xfrm>
            <a:off x="319698" y="1252024"/>
            <a:ext cx="11872302" cy="2176976"/>
          </a:xfrm>
        </p:spPr>
        <p:txBody>
          <a:bodyPr>
            <a:noAutofit/>
          </a:bodyPr>
          <a:lstStyle/>
          <a:p>
            <a:pPr indent="457200">
              <a:lnSpc>
                <a:spcPct val="115000"/>
              </a:lnSpc>
              <a:spcAft>
                <a:spcPts val="10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bg-BG"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НЕПОЗНАТИЯ ЕВРОПЕЙСКИ СЪЮ</a:t>
            </a:r>
            <a:r>
              <a:rPr lang="bg-BG"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a:t>
            </a:r>
            <a:endParaRPr lang="bg-BG" sz="16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15000"/>
              </a:lnSpc>
              <a:spcAft>
                <a:spcPts val="1000"/>
              </a:spcAft>
            </a:pPr>
            <a:r>
              <a:rPr lang="bg-B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Ако сте гражданин на държава от ЕС, Вие сте и европейски гражданин. Но какво означава това на практика? Какво е направил Европейският съюз за нас? Като начало, всички ние живеем в мирно време. Това е огромно постижение, но не е единственото нещо, което Европа е направила за нас. Европейският съюз е изграден с течение на времето. Той е непрекъснато в процес на развитие и скоро ще дойде ред на вашето поколение да решава какви да са следващите стъпки. Така че сега е моментът да оформите собствените си виждания за ЕС.</a:t>
            </a:r>
          </a:p>
          <a:p>
            <a:pPr indent="457200" algn="just">
              <a:spcBef>
                <a:spcPts val="0"/>
              </a:spcBef>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bg-B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Европейският съюз не е държава, а уникално партньорство между европейски  </a:t>
            </a:r>
          </a:p>
          <a:p>
            <a:pPr indent="457200" algn="just">
              <a:spcBef>
                <a:spcPts val="0"/>
              </a:spcBef>
            </a:pPr>
            <a:r>
              <a:rPr lang="bg-BG"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bg-B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държави, известни като държави членки. Заедно те съставляват голяма част от                           </a:t>
            </a:r>
          </a:p>
          <a:p>
            <a:pPr indent="457200" algn="just">
              <a:spcBef>
                <a:spcPts val="0"/>
              </a:spcBef>
            </a:pPr>
            <a:r>
              <a:rPr lang="bg-BG"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bg-B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континента Европа. В ЕС живеят над 446 милиона души, които се равняват на   </a:t>
            </a:r>
          </a:p>
          <a:p>
            <a:pPr indent="457200" algn="just">
              <a:spcBef>
                <a:spcPts val="0"/>
              </a:spcBef>
            </a:pPr>
            <a:r>
              <a:rPr lang="bg-BG"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bg-B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около 6 % от населението в света. Гражданите на държавите — членки на ЕС, </a:t>
            </a:r>
          </a:p>
          <a:p>
            <a:pPr indent="457200" algn="just">
              <a:spcBef>
                <a:spcPts val="0"/>
              </a:spcBef>
            </a:pPr>
            <a:r>
              <a:rPr lang="bg-BG"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bg-B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са граждани и на Европейския съюз. В момента ЕС се състои от </a:t>
            </a:r>
            <a:r>
              <a:rPr lang="bg-BG"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 държави</a:t>
            </a:r>
            <a:r>
              <a:rPr lang="bg-B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indent="457200" algn="just">
              <a:spcBef>
                <a:spcPts val="0"/>
              </a:spcBef>
            </a:pPr>
            <a:r>
              <a:rPr lang="bg-BG"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bg-B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През юни 2016 г. една от тях, Обединеното кралство, гласува за напускане на </a:t>
            </a:r>
          </a:p>
          <a:p>
            <a:pPr indent="457200" algn="just">
              <a:spcBef>
                <a:spcPts val="0"/>
              </a:spcBef>
            </a:pPr>
            <a:r>
              <a:rPr lang="bg-BG"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bg-B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ЕС и напусна през 2020 г.</a:t>
            </a:r>
            <a:endParaRPr lang="bg-BG"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bg-BG" sz="2000" b="1" dirty="0">
              <a:solidFill>
                <a:schemeClr val="tx1"/>
              </a:solidFill>
              <a:latin typeface="Times New Roman" panose="02020603050405020304" pitchFamily="18" charset="0"/>
              <a:cs typeface="Times New Roman" panose="02020603050405020304" pitchFamily="18" charset="0"/>
            </a:endParaRPr>
          </a:p>
        </p:txBody>
      </p:sp>
      <p:pic>
        <p:nvPicPr>
          <p:cNvPr id="4" name="Картина 3">
            <a:extLst>
              <a:ext uri="{FF2B5EF4-FFF2-40B4-BE49-F238E27FC236}">
                <a16:creationId xmlns:a16="http://schemas.microsoft.com/office/drawing/2014/main" id="{DFDE337A-1725-2419-D5A6-5BE76DF983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697" y="125742"/>
            <a:ext cx="5604574" cy="1012062"/>
          </a:xfrm>
          <a:prstGeom prst="rect">
            <a:avLst/>
          </a:prstGeom>
          <a:noFill/>
        </p:spPr>
      </p:pic>
      <p:pic>
        <p:nvPicPr>
          <p:cNvPr id="5" name="Картина 4">
            <a:extLst>
              <a:ext uri="{FF2B5EF4-FFF2-40B4-BE49-F238E27FC236}">
                <a16:creationId xmlns:a16="http://schemas.microsoft.com/office/drawing/2014/main" id="{811B35B5-1020-301E-0BDB-4E4D72FD1C2D}"/>
              </a:ext>
            </a:extLst>
          </p:cNvPr>
          <p:cNvPicPr>
            <a:picLocks noChangeAspect="1"/>
          </p:cNvPicPr>
          <p:nvPr/>
        </p:nvPicPr>
        <p:blipFill>
          <a:blip r:embed="rId4"/>
          <a:stretch>
            <a:fillRect/>
          </a:stretch>
        </p:blipFill>
        <p:spPr>
          <a:xfrm>
            <a:off x="9672535" y="125742"/>
            <a:ext cx="2199768" cy="1126282"/>
          </a:xfrm>
          <a:prstGeom prst="rect">
            <a:avLst/>
          </a:prstGeom>
        </p:spPr>
      </p:pic>
    </p:spTree>
    <p:extLst>
      <p:ext uri="{BB962C8B-B14F-4D97-AF65-F5344CB8AC3E}">
        <p14:creationId xmlns:p14="http://schemas.microsoft.com/office/powerpoint/2010/main" val="2824951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Картина 6">
            <a:extLst>
              <a:ext uri="{FF2B5EF4-FFF2-40B4-BE49-F238E27FC236}">
                <a16:creationId xmlns:a16="http://schemas.microsoft.com/office/drawing/2014/main" id="{BBEF82F6-F69E-DFC9-32F3-25ABB824A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153" y="499081"/>
            <a:ext cx="8543778" cy="6358919"/>
          </a:xfrm>
          <a:prstGeom prst="rect">
            <a:avLst/>
          </a:prstGeom>
        </p:spPr>
      </p:pic>
      <p:sp>
        <p:nvSpPr>
          <p:cNvPr id="9" name="Текстово поле 8">
            <a:extLst>
              <a:ext uri="{FF2B5EF4-FFF2-40B4-BE49-F238E27FC236}">
                <a16:creationId xmlns:a16="http://schemas.microsoft.com/office/drawing/2014/main" id="{0661994E-C242-BFEE-F9BC-D0E4C2073241}"/>
              </a:ext>
            </a:extLst>
          </p:cNvPr>
          <p:cNvSpPr txBox="1"/>
          <p:nvPr/>
        </p:nvSpPr>
        <p:spPr>
          <a:xfrm>
            <a:off x="3690424" y="0"/>
            <a:ext cx="6963507" cy="523220"/>
          </a:xfrm>
          <a:prstGeom prst="rect">
            <a:avLst/>
          </a:prstGeom>
          <a:noFill/>
        </p:spPr>
        <p:txBody>
          <a:bodyPr wrap="square" rtlCol="0">
            <a:spAutoFit/>
          </a:bodyPr>
          <a:lstStyle/>
          <a:p>
            <a:r>
              <a:rPr lang="bg-BG" sz="2800" b="1" dirty="0">
                <a:latin typeface="Times New Roman" panose="02020603050405020304" pitchFamily="18" charset="0"/>
                <a:cs typeface="Times New Roman" panose="02020603050405020304" pitchFamily="18" charset="0"/>
              </a:rPr>
              <a:t>ДЪРЖАВИ ЧЛЕНКИ НА ЕС</a:t>
            </a:r>
          </a:p>
        </p:txBody>
      </p:sp>
    </p:spTree>
    <p:extLst>
      <p:ext uri="{BB962C8B-B14F-4D97-AF65-F5344CB8AC3E}">
        <p14:creationId xmlns:p14="http://schemas.microsoft.com/office/powerpoint/2010/main" val="3905491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Картина 12">
            <a:extLst>
              <a:ext uri="{FF2B5EF4-FFF2-40B4-BE49-F238E27FC236}">
                <a16:creationId xmlns:a16="http://schemas.microsoft.com/office/drawing/2014/main" id="{95D6E1EE-2DBA-247A-0D28-14182DC8CC2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3834" y="3357180"/>
            <a:ext cx="952500" cy="952500"/>
          </a:xfrm>
          <a:prstGeom prst="rect">
            <a:avLst/>
          </a:prstGeom>
        </p:spPr>
      </p:pic>
      <p:pic>
        <p:nvPicPr>
          <p:cNvPr id="4" name="Картина 3">
            <a:extLst>
              <a:ext uri="{FF2B5EF4-FFF2-40B4-BE49-F238E27FC236}">
                <a16:creationId xmlns:a16="http://schemas.microsoft.com/office/drawing/2014/main" id="{DFDE337A-1725-2419-D5A6-5BE76DF9836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9697" y="125742"/>
            <a:ext cx="5604574" cy="1012062"/>
          </a:xfrm>
          <a:prstGeom prst="rect">
            <a:avLst/>
          </a:prstGeom>
          <a:noFill/>
        </p:spPr>
      </p:pic>
      <p:pic>
        <p:nvPicPr>
          <p:cNvPr id="5" name="Картина 4">
            <a:extLst>
              <a:ext uri="{FF2B5EF4-FFF2-40B4-BE49-F238E27FC236}">
                <a16:creationId xmlns:a16="http://schemas.microsoft.com/office/drawing/2014/main" id="{811B35B5-1020-301E-0BDB-4E4D72FD1C2D}"/>
              </a:ext>
            </a:extLst>
          </p:cNvPr>
          <p:cNvPicPr>
            <a:picLocks noChangeAspect="1"/>
          </p:cNvPicPr>
          <p:nvPr/>
        </p:nvPicPr>
        <p:blipFill>
          <a:blip r:embed="rId6"/>
          <a:stretch>
            <a:fillRect/>
          </a:stretch>
        </p:blipFill>
        <p:spPr>
          <a:xfrm>
            <a:off x="9672535" y="125742"/>
            <a:ext cx="2199768" cy="1126282"/>
          </a:xfrm>
          <a:prstGeom prst="rect">
            <a:avLst/>
          </a:prstGeom>
        </p:spPr>
      </p:pic>
      <p:sp>
        <p:nvSpPr>
          <p:cNvPr id="6" name="Текстово поле 5">
            <a:extLst>
              <a:ext uri="{FF2B5EF4-FFF2-40B4-BE49-F238E27FC236}">
                <a16:creationId xmlns:a16="http://schemas.microsoft.com/office/drawing/2014/main" id="{E250AA7B-5EFF-F276-B743-5D67687899ED}"/>
              </a:ext>
            </a:extLst>
          </p:cNvPr>
          <p:cNvSpPr txBox="1"/>
          <p:nvPr/>
        </p:nvSpPr>
        <p:spPr>
          <a:xfrm>
            <a:off x="196949" y="1447358"/>
            <a:ext cx="11859064" cy="3170099"/>
          </a:xfrm>
          <a:prstGeom prst="rect">
            <a:avLst/>
          </a:prstGeom>
          <a:noFill/>
        </p:spPr>
        <p:txBody>
          <a:bodyPr wrap="square">
            <a:spAutoFit/>
          </a:bodyPr>
          <a:lstStyle/>
          <a:p>
            <a:endParaRPr lang="bg-BG" sz="2000" dirty="0">
              <a:latin typeface="Times New Roman" panose="02020603050405020304" pitchFamily="18" charset="0"/>
              <a:cs typeface="Times New Roman" panose="02020603050405020304" pitchFamily="18" charset="0"/>
            </a:endParaRPr>
          </a:p>
          <a:p>
            <a:r>
              <a:rPr lang="bg-BG" sz="2000" dirty="0">
                <a:latin typeface="Times New Roman" panose="02020603050405020304" pitchFamily="18" charset="0"/>
                <a:cs typeface="Times New Roman" panose="02020603050405020304" pitchFamily="18" charset="0"/>
              </a:rPr>
              <a:t>                                                      </a:t>
            </a:r>
            <a:r>
              <a:rPr lang="bg-BG"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ОФИЦИАЛНИ ЕЗИЦИ В ЕС</a:t>
            </a:r>
          </a:p>
          <a:p>
            <a:r>
              <a:rPr lang="bg-BG" sz="2000" dirty="0">
                <a:latin typeface="Times New Roman" panose="02020603050405020304" pitchFamily="18" charset="0"/>
                <a:cs typeface="Times New Roman" panose="02020603050405020304" pitchFamily="18" charset="0"/>
              </a:rPr>
              <a:t>              В Европейския съюз има 24 официални езика. Защо официалните</a:t>
            </a:r>
          </a:p>
          <a:p>
            <a:r>
              <a:rPr lang="bg-BG" sz="2000" dirty="0">
                <a:latin typeface="Times New Roman" panose="02020603050405020304" pitchFamily="18" charset="0"/>
                <a:cs typeface="Times New Roman" panose="02020603050405020304" pitchFamily="18" charset="0"/>
              </a:rPr>
              <a:t>езици са толкова много? ЕС не би могъл да съществува без държавите</a:t>
            </a:r>
          </a:p>
          <a:p>
            <a:r>
              <a:rPr lang="bg-BG" sz="2000" dirty="0">
                <a:latin typeface="Times New Roman" panose="02020603050405020304" pitchFamily="18" charset="0"/>
                <a:cs typeface="Times New Roman" panose="02020603050405020304" pitchFamily="18" charset="0"/>
              </a:rPr>
              <a:t>членки и гражданите си. Като демократична организация той трябва да </a:t>
            </a:r>
          </a:p>
          <a:p>
            <a:r>
              <a:rPr lang="bg-BG" sz="2000" dirty="0">
                <a:latin typeface="Times New Roman" panose="02020603050405020304" pitchFamily="18" charset="0"/>
                <a:cs typeface="Times New Roman" panose="02020603050405020304" pitchFamily="18" charset="0"/>
              </a:rPr>
              <a:t>общува с правителствата на държавите членки, гражданите, дружествата</a:t>
            </a:r>
          </a:p>
          <a:p>
            <a:r>
              <a:rPr lang="bg-BG" sz="2000" dirty="0">
                <a:latin typeface="Times New Roman" panose="02020603050405020304" pitchFamily="18" charset="0"/>
                <a:cs typeface="Times New Roman" panose="02020603050405020304" pitchFamily="18" charset="0"/>
              </a:rPr>
              <a:t>               и публичните органи на техния собствен език. </a:t>
            </a:r>
          </a:p>
          <a:p>
            <a:r>
              <a:rPr lang="bg-BG" sz="2000" dirty="0">
                <a:latin typeface="Times New Roman" panose="02020603050405020304" pitchFamily="18" charset="0"/>
                <a:cs typeface="Times New Roman" panose="02020603050405020304" pitchFamily="18" charset="0"/>
              </a:rPr>
              <a:t>               </a:t>
            </a:r>
            <a:r>
              <a:rPr lang="bg-BG" sz="2000" b="1" dirty="0">
                <a:latin typeface="Times New Roman" panose="02020603050405020304" pitchFamily="18" charset="0"/>
                <a:cs typeface="Times New Roman" panose="02020603050405020304" pitchFamily="18" charset="0"/>
              </a:rPr>
              <a:t>Знаехте ли, че можете да пишете до институциите на ЕС </a:t>
            </a:r>
          </a:p>
          <a:p>
            <a:r>
              <a:rPr lang="bg-BG" sz="2000" b="1" dirty="0">
                <a:latin typeface="Times New Roman" panose="02020603050405020304" pitchFamily="18" charset="0"/>
                <a:cs typeface="Times New Roman" panose="02020603050405020304" pitchFamily="18" charset="0"/>
              </a:rPr>
              <a:t>                на всеки от 24-те официални езика и  да  получите отговор </a:t>
            </a:r>
          </a:p>
          <a:p>
            <a:r>
              <a:rPr lang="bg-BG" sz="2000" b="1" dirty="0">
                <a:latin typeface="Times New Roman" panose="02020603050405020304" pitchFamily="18" charset="0"/>
                <a:cs typeface="Times New Roman" panose="02020603050405020304" pitchFamily="18" charset="0"/>
              </a:rPr>
              <a:t>                     на същия език?</a:t>
            </a:r>
          </a:p>
        </p:txBody>
      </p:sp>
      <p:pic>
        <p:nvPicPr>
          <p:cNvPr id="7" name="Картина 6" descr="Как да станете полиглот: 12 съвета за изучаване на езици :: Здраве и култура">
            <a:extLst>
              <a:ext uri="{FF2B5EF4-FFF2-40B4-BE49-F238E27FC236}">
                <a16:creationId xmlns:a16="http://schemas.microsoft.com/office/drawing/2014/main" id="{716DBDD8-77EF-FC50-BA65-DA3CBF9D97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77479" y="1714897"/>
            <a:ext cx="3766281" cy="2118533"/>
          </a:xfrm>
          <a:prstGeom prst="rect">
            <a:avLst/>
          </a:prstGeom>
          <a:noFill/>
          <a:ln>
            <a:noFill/>
          </a:ln>
        </p:spPr>
      </p:pic>
      <p:sp>
        <p:nvSpPr>
          <p:cNvPr id="15" name="Текстово поле 14">
            <a:extLst>
              <a:ext uri="{FF2B5EF4-FFF2-40B4-BE49-F238E27FC236}">
                <a16:creationId xmlns:a16="http://schemas.microsoft.com/office/drawing/2014/main" id="{9BF84E95-81CF-EC49-E42D-6B18851EBE22}"/>
              </a:ext>
            </a:extLst>
          </p:cNvPr>
          <p:cNvSpPr txBox="1"/>
          <p:nvPr/>
        </p:nvSpPr>
        <p:spPr>
          <a:xfrm>
            <a:off x="464234" y="3949231"/>
            <a:ext cx="11679526" cy="3416320"/>
          </a:xfrm>
          <a:prstGeom prst="rect">
            <a:avLst/>
          </a:prstGeom>
          <a:noFill/>
        </p:spPr>
        <p:txBody>
          <a:bodyPr wrap="square">
            <a:spAutoFit/>
          </a:bodyPr>
          <a:lstStyle/>
          <a:p>
            <a:r>
              <a:rPr lang="ru-RU" dirty="0"/>
              <a:t> </a:t>
            </a:r>
          </a:p>
          <a:p>
            <a:endParaRPr lang="ru-RU" dirty="0"/>
          </a:p>
          <a:p>
            <a:r>
              <a:rPr lang="ru-RU" dirty="0"/>
              <a:t>                                                                               </a:t>
            </a:r>
            <a:r>
              <a:rPr lang="ru-RU" sz="2000" b="1" dirty="0">
                <a:latin typeface="Times New Roman" panose="02020603050405020304" pitchFamily="18" charset="0"/>
                <a:cs typeface="Times New Roman" panose="02020603050405020304" pitchFamily="18" charset="0"/>
              </a:rPr>
              <a:t>ЗНАЕТЕ ЛИ, ЧЕ ... </a:t>
            </a:r>
            <a:endParaRPr lang="ru-RU" dirty="0"/>
          </a:p>
          <a:p>
            <a:pPr algn="just"/>
            <a:r>
              <a:rPr lang="bg-BG" sz="2000" dirty="0">
                <a:latin typeface="Times New Roman" panose="02020603050405020304" pitchFamily="18" charset="0"/>
                <a:cs typeface="Times New Roman" panose="02020603050405020304" pitchFamily="18" charset="0"/>
              </a:rPr>
              <a:t>                                  На знамето на Европа са изобразени 12 златни  звезди на син фон. То е прието през </a:t>
            </a:r>
          </a:p>
          <a:p>
            <a:pPr algn="just"/>
            <a:r>
              <a:rPr lang="bg-BG" sz="2000" dirty="0">
                <a:latin typeface="Times New Roman" panose="02020603050405020304" pitchFamily="18" charset="0"/>
                <a:cs typeface="Times New Roman" panose="02020603050405020304" pitchFamily="18" charset="0"/>
              </a:rPr>
              <a:t>                              1984 г. от Европейския съюз (наричан тогава Европейска икономическа общност) и сега                          </a:t>
            </a:r>
          </a:p>
          <a:p>
            <a:pPr algn="just"/>
            <a:r>
              <a:rPr lang="bg-BG" sz="2000" dirty="0">
                <a:latin typeface="Times New Roman" panose="02020603050405020304" pitchFamily="18" charset="0"/>
                <a:cs typeface="Times New Roman" panose="02020603050405020304" pitchFamily="18" charset="0"/>
              </a:rPr>
              <a:t>                               се развява над      парламенти, общински сгради, паркове и паметници в цяла Европа.       </a:t>
            </a:r>
          </a:p>
          <a:p>
            <a:pPr algn="just"/>
            <a:r>
              <a:rPr lang="bg-BG" sz="2000" dirty="0">
                <a:latin typeface="Times New Roman" panose="02020603050405020304" pitchFamily="18" charset="0"/>
                <a:cs typeface="Times New Roman" panose="02020603050405020304" pitchFamily="18" charset="0"/>
              </a:rPr>
              <a:t>                               Композицията символизира народите на Европа, като кръгът представлява тяхното  </a:t>
            </a:r>
          </a:p>
          <a:p>
            <a:pPr algn="just"/>
            <a:r>
              <a:rPr lang="bg-BG" sz="2000" dirty="0">
                <a:latin typeface="Times New Roman" panose="02020603050405020304" pitchFamily="18" charset="0"/>
                <a:cs typeface="Times New Roman" panose="02020603050405020304" pitchFamily="18" charset="0"/>
              </a:rPr>
              <a:t>                               единство. Броят на звездите никога не се променя — те винаги са 12, което   </a:t>
            </a:r>
          </a:p>
          <a:p>
            <a:pPr algn="just"/>
            <a:r>
              <a:rPr lang="bg-BG" sz="2000" dirty="0">
                <a:latin typeface="Times New Roman" panose="02020603050405020304" pitchFamily="18" charset="0"/>
                <a:cs typeface="Times New Roman" panose="02020603050405020304" pitchFamily="18" charset="0"/>
              </a:rPr>
              <a:t>                               символизира съвършенството и целостта.</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a:t>
            </a:r>
          </a:p>
        </p:txBody>
      </p:sp>
      <p:pic>
        <p:nvPicPr>
          <p:cNvPr id="18" name="Картина 17">
            <a:extLst>
              <a:ext uri="{FF2B5EF4-FFF2-40B4-BE49-F238E27FC236}">
                <a16:creationId xmlns:a16="http://schemas.microsoft.com/office/drawing/2014/main" id="{9B5A6170-5981-FF92-22B6-5BF353EE169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927011"/>
            <a:ext cx="2259809" cy="1935800"/>
          </a:xfrm>
          <a:prstGeom prst="rect">
            <a:avLst/>
          </a:prstGeom>
          <a:noFill/>
          <a:ln>
            <a:noFill/>
          </a:ln>
        </p:spPr>
      </p:pic>
    </p:spTree>
    <p:extLst>
      <p:ext uri="{BB962C8B-B14F-4D97-AF65-F5344CB8AC3E}">
        <p14:creationId xmlns:p14="http://schemas.microsoft.com/office/powerpoint/2010/main" val="781764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Картина 8" descr="ЕВРОБАРОМЕТЪР: ЗАЩИТАТА НА ПРАВАТА НА ЧОВЕКА Е НАЙ-ВАЖНАТА ЦЕННОСТ НА ЕС  СПОРЕД ГРАЖДАНИТЕ МУ">
            <a:extLst>
              <a:ext uri="{FF2B5EF4-FFF2-40B4-BE49-F238E27FC236}">
                <a16:creationId xmlns:a16="http://schemas.microsoft.com/office/drawing/2014/main" id="{53B18984-E9C4-1C75-B580-12517FB698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6026" y="1494436"/>
            <a:ext cx="3317875" cy="2133600"/>
          </a:xfrm>
          <a:prstGeom prst="rect">
            <a:avLst/>
          </a:prstGeom>
          <a:noFill/>
          <a:ln>
            <a:noFill/>
          </a:ln>
        </p:spPr>
      </p:pic>
      <p:pic>
        <p:nvPicPr>
          <p:cNvPr id="4" name="Картина 3">
            <a:extLst>
              <a:ext uri="{FF2B5EF4-FFF2-40B4-BE49-F238E27FC236}">
                <a16:creationId xmlns:a16="http://schemas.microsoft.com/office/drawing/2014/main" id="{DFDE337A-1725-2419-D5A6-5BE76DF983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9697" y="125742"/>
            <a:ext cx="5604574" cy="1012062"/>
          </a:xfrm>
          <a:prstGeom prst="rect">
            <a:avLst/>
          </a:prstGeom>
          <a:noFill/>
        </p:spPr>
      </p:pic>
      <p:pic>
        <p:nvPicPr>
          <p:cNvPr id="5" name="Картина 4">
            <a:extLst>
              <a:ext uri="{FF2B5EF4-FFF2-40B4-BE49-F238E27FC236}">
                <a16:creationId xmlns:a16="http://schemas.microsoft.com/office/drawing/2014/main" id="{811B35B5-1020-301E-0BDB-4E4D72FD1C2D}"/>
              </a:ext>
            </a:extLst>
          </p:cNvPr>
          <p:cNvPicPr>
            <a:picLocks noChangeAspect="1"/>
          </p:cNvPicPr>
          <p:nvPr/>
        </p:nvPicPr>
        <p:blipFill>
          <a:blip r:embed="rId5"/>
          <a:stretch>
            <a:fillRect/>
          </a:stretch>
        </p:blipFill>
        <p:spPr>
          <a:xfrm>
            <a:off x="9672535" y="125742"/>
            <a:ext cx="2199768" cy="1126282"/>
          </a:xfrm>
          <a:prstGeom prst="rect">
            <a:avLst/>
          </a:prstGeom>
        </p:spPr>
      </p:pic>
      <p:sp>
        <p:nvSpPr>
          <p:cNvPr id="6" name="Текстово поле 5">
            <a:extLst>
              <a:ext uri="{FF2B5EF4-FFF2-40B4-BE49-F238E27FC236}">
                <a16:creationId xmlns:a16="http://schemas.microsoft.com/office/drawing/2014/main" id="{E250AA7B-5EFF-F276-B743-5D67687899ED}"/>
              </a:ext>
            </a:extLst>
          </p:cNvPr>
          <p:cNvSpPr txBox="1"/>
          <p:nvPr/>
        </p:nvSpPr>
        <p:spPr>
          <a:xfrm>
            <a:off x="166468" y="1038904"/>
            <a:ext cx="11859064" cy="5632311"/>
          </a:xfrm>
          <a:prstGeom prst="rect">
            <a:avLst/>
          </a:prstGeom>
          <a:noFill/>
        </p:spPr>
        <p:txBody>
          <a:bodyPr wrap="square">
            <a:spAutoFit/>
          </a:bodyPr>
          <a:lstStyle/>
          <a:p>
            <a:endParaRPr lang="bg-BG" sz="2000" dirty="0">
              <a:latin typeface="Times New Roman" panose="02020603050405020304" pitchFamily="18" charset="0"/>
              <a:cs typeface="Times New Roman" panose="02020603050405020304" pitchFamily="18" charset="0"/>
            </a:endParaRPr>
          </a:p>
          <a:p>
            <a:pPr algn="ctr"/>
            <a:r>
              <a:rPr lang="bg-BG" sz="2000" b="1" dirty="0">
                <a:latin typeface="Times New Roman" panose="02020603050405020304" pitchFamily="18" charset="0"/>
                <a:cs typeface="Times New Roman" panose="02020603050405020304" pitchFamily="18" charset="0"/>
              </a:rPr>
              <a:t>ЕВРОПЕЙСКИ ЦЕННОСТИ</a:t>
            </a:r>
            <a:endParaRPr lang="bg-BG"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71755" algn="just"/>
            <a:r>
              <a:rPr lang="bg-BG" sz="2000" dirty="0">
                <a:latin typeface="Times New Roman" panose="02020603050405020304" pitchFamily="18" charset="0"/>
                <a:cs typeface="Times New Roman" panose="02020603050405020304" pitchFamily="18" charset="0"/>
              </a:rPr>
              <a:t>              </a:t>
            </a:r>
            <a:r>
              <a:rPr lang="bg-BG"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Чували ли сте някога израза „Обединени в многообразието“? </a:t>
            </a:r>
          </a:p>
          <a:p>
            <a:pPr indent="71755" algn="just"/>
            <a:r>
              <a:rPr lang="bg-BG"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a:t>
            </a:r>
            <a:r>
              <a:rPr lang="bg-BG"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ова е мотото на ЕС и то е израз на ценностите на ЕС. Въпреки че всяка</a:t>
            </a:r>
          </a:p>
          <a:p>
            <a:pPr indent="71755" algn="just"/>
            <a:r>
              <a:rPr lang="bg-BG"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държава в ЕС има свои собствени култура, език и традиции, всички те </a:t>
            </a:r>
          </a:p>
          <a:p>
            <a:pPr indent="71755" algn="just"/>
            <a:r>
              <a:rPr lang="bg-BG"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споделят едни и същи общи ценности и трябва да ги зачитат, ако искат да са част</a:t>
            </a:r>
          </a:p>
          <a:p>
            <a:pPr indent="71755" algn="just"/>
            <a:r>
              <a:rPr lang="bg-BG"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от Европейския съюз.</a:t>
            </a:r>
            <a:r>
              <a:rPr lang="bg-BG" sz="2000" dirty="0">
                <a:latin typeface="Times New Roman" panose="02020603050405020304" pitchFamily="18" charset="0"/>
                <a:ea typeface="Calibri" panose="020F0502020204030204" pitchFamily="34" charset="0"/>
                <a:cs typeface="Times New Roman" panose="02020603050405020304" pitchFamily="18" charset="0"/>
              </a:rPr>
              <a:t> </a:t>
            </a:r>
            <a:r>
              <a:rPr lang="bg-BG"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Основната ценност, която обединява всички държави </a:t>
            </a:r>
          </a:p>
          <a:p>
            <a:pPr indent="71755" algn="just"/>
            <a:r>
              <a:rPr lang="bg-BG"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членки, е </a:t>
            </a:r>
            <a:r>
              <a:rPr lang="bg-BG" sz="20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демокрацията</a:t>
            </a:r>
            <a:r>
              <a:rPr lang="bg-BG"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Това означава, че само демократични държави могат да</a:t>
            </a:r>
          </a:p>
          <a:p>
            <a:pPr indent="71755" algn="just"/>
            <a:r>
              <a:rPr lang="bg-BG"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членуват в ЕС. Другите ценности на ЕС, които се споделят от всички държави членки, са </a:t>
            </a:r>
            <a:r>
              <a:rPr lang="bg-BG" sz="20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зачитането на човешкото достойнство, свободата, равенството, върховенството на закона и правата на човека, включително правата на хората, принадлежащи към малцинствени групи</a:t>
            </a:r>
            <a:r>
              <a:rPr lang="bg-BG"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bg-BG" sz="2000" dirty="0">
                <a:latin typeface="Times New Roman" panose="02020603050405020304" pitchFamily="18" charset="0"/>
                <a:ea typeface="Calibri" panose="020F0502020204030204" pitchFamily="34" charset="0"/>
                <a:cs typeface="Times New Roman" panose="02020603050405020304" pitchFamily="18" charset="0"/>
              </a:rPr>
              <a:t> </a:t>
            </a:r>
            <a:r>
              <a:rPr lang="bg-BG"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Тези ценности са залегнали в Лисабонският договор, подписан в столицата на Португалия през 2007 г. .</a:t>
            </a:r>
            <a:endParaRPr lang="bg-BG"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ru-RU" sz="2000" b="1" dirty="0">
              <a:latin typeface="Times New Roman" panose="02020603050405020304" pitchFamily="18" charset="0"/>
              <a:cs typeface="Times New Roman" panose="02020603050405020304" pitchFamily="18" charset="0"/>
            </a:endParaRPr>
          </a:p>
          <a:p>
            <a:pPr algn="ctr"/>
            <a:r>
              <a:rPr lang="ru-RU" sz="2000" b="1" dirty="0">
                <a:latin typeface="Times New Roman" panose="02020603050405020304" pitchFamily="18" charset="0"/>
                <a:cs typeface="Times New Roman" panose="02020603050405020304" pitchFamily="18" charset="0"/>
              </a:rPr>
              <a:t>ВАЛУТА</a:t>
            </a:r>
          </a:p>
          <a:p>
            <a:r>
              <a:rPr lang="ru-RU" sz="2000" dirty="0">
                <a:latin typeface="Times New Roman" panose="02020603050405020304" pitchFamily="18" charset="0"/>
                <a:cs typeface="Times New Roman" panose="02020603050405020304" pitchFamily="18" charset="0"/>
              </a:rPr>
              <a:t>                                                         </a:t>
            </a:r>
            <a:r>
              <a:rPr lang="bg-BG" sz="2000" dirty="0">
                <a:latin typeface="Times New Roman" panose="02020603050405020304" pitchFamily="18" charset="0"/>
                <a:cs typeface="Times New Roman" panose="02020603050405020304" pitchFamily="18" charset="0"/>
              </a:rPr>
              <a:t>Обща валута в 19 държави от ЕС е еврото. Евробанкнотите и   </a:t>
            </a:r>
          </a:p>
          <a:p>
            <a:r>
              <a:rPr lang="bg-BG" sz="2000" dirty="0">
                <a:latin typeface="Times New Roman" panose="02020603050405020304" pitchFamily="18" charset="0"/>
                <a:cs typeface="Times New Roman" panose="02020603050405020304" pitchFamily="18" charset="0"/>
              </a:rPr>
              <a:t>                                                         евромонетите бяха въведени в 12 държави от ЕС през 2002 г., а  </a:t>
            </a:r>
          </a:p>
          <a:p>
            <a:r>
              <a:rPr lang="bg-BG" sz="2000" dirty="0">
                <a:latin typeface="Times New Roman" panose="02020603050405020304" pitchFamily="18" charset="0"/>
                <a:cs typeface="Times New Roman" panose="02020603050405020304" pitchFamily="18" charset="0"/>
              </a:rPr>
              <a:t>                                                         понастоящем 19 държави от Съюза са заменили националните си валути </a:t>
            </a:r>
          </a:p>
          <a:p>
            <a:r>
              <a:rPr lang="bg-BG" sz="2000" dirty="0">
                <a:latin typeface="Times New Roman" panose="02020603050405020304" pitchFamily="18" charset="0"/>
                <a:cs typeface="Times New Roman" panose="02020603050405020304" pitchFamily="18" charset="0"/>
              </a:rPr>
              <a:t>                                                         с еврото. </a:t>
            </a:r>
          </a:p>
        </p:txBody>
      </p:sp>
      <p:sp>
        <p:nvSpPr>
          <p:cNvPr id="15" name="Текстово поле 14">
            <a:extLst>
              <a:ext uri="{FF2B5EF4-FFF2-40B4-BE49-F238E27FC236}">
                <a16:creationId xmlns:a16="http://schemas.microsoft.com/office/drawing/2014/main" id="{9BF84E95-81CF-EC49-E42D-6B18851EBE22}"/>
              </a:ext>
            </a:extLst>
          </p:cNvPr>
          <p:cNvSpPr txBox="1"/>
          <p:nvPr/>
        </p:nvSpPr>
        <p:spPr>
          <a:xfrm>
            <a:off x="192777" y="3870448"/>
            <a:ext cx="11679526" cy="954107"/>
          </a:xfrm>
          <a:prstGeom prst="rect">
            <a:avLst/>
          </a:prstGeom>
          <a:noFill/>
        </p:spPr>
        <p:txBody>
          <a:bodyPr wrap="square">
            <a:spAutoFit/>
          </a:bodyPr>
          <a:lstStyle/>
          <a:p>
            <a:r>
              <a:rPr lang="ru-RU" dirty="0"/>
              <a:t> </a:t>
            </a:r>
          </a:p>
          <a:p>
            <a:endParaRPr lang="ru-RU" dirty="0"/>
          </a:p>
          <a:p>
            <a:r>
              <a:rPr lang="ru-RU" sz="2000" dirty="0">
                <a:latin typeface="Times New Roman" panose="02020603050405020304" pitchFamily="18" charset="0"/>
                <a:cs typeface="Times New Roman" panose="02020603050405020304" pitchFamily="18" charset="0"/>
              </a:rPr>
              <a:t>                                       </a:t>
            </a:r>
          </a:p>
        </p:txBody>
      </p:sp>
      <p:pic>
        <p:nvPicPr>
          <p:cNvPr id="2" name="Картина 1">
            <a:extLst>
              <a:ext uri="{FF2B5EF4-FFF2-40B4-BE49-F238E27FC236}">
                <a16:creationId xmlns:a16="http://schemas.microsoft.com/office/drawing/2014/main" id="{B9DF3B0B-C1C5-EEE5-9C37-6CCF3A014EEA}"/>
              </a:ext>
            </a:extLst>
          </p:cNvPr>
          <p:cNvPicPr>
            <a:picLocks noChangeAspect="1"/>
          </p:cNvPicPr>
          <p:nvPr/>
        </p:nvPicPr>
        <p:blipFill>
          <a:blip r:embed="rId6"/>
          <a:stretch>
            <a:fillRect/>
          </a:stretch>
        </p:blipFill>
        <p:spPr>
          <a:xfrm>
            <a:off x="0" y="4834907"/>
            <a:ext cx="3624708" cy="2023093"/>
          </a:xfrm>
          <a:prstGeom prst="rect">
            <a:avLst/>
          </a:prstGeom>
        </p:spPr>
      </p:pic>
    </p:spTree>
    <p:extLst>
      <p:ext uri="{BB962C8B-B14F-4D97-AF65-F5344CB8AC3E}">
        <p14:creationId xmlns:p14="http://schemas.microsoft.com/office/powerpoint/2010/main" val="784824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Картина 3">
            <a:extLst>
              <a:ext uri="{FF2B5EF4-FFF2-40B4-BE49-F238E27FC236}">
                <a16:creationId xmlns:a16="http://schemas.microsoft.com/office/drawing/2014/main" id="{DFDE337A-1725-2419-D5A6-5BE76DF983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697" y="125742"/>
            <a:ext cx="5604574" cy="1012062"/>
          </a:xfrm>
          <a:prstGeom prst="rect">
            <a:avLst/>
          </a:prstGeom>
          <a:noFill/>
        </p:spPr>
      </p:pic>
      <p:pic>
        <p:nvPicPr>
          <p:cNvPr id="5" name="Картина 4">
            <a:extLst>
              <a:ext uri="{FF2B5EF4-FFF2-40B4-BE49-F238E27FC236}">
                <a16:creationId xmlns:a16="http://schemas.microsoft.com/office/drawing/2014/main" id="{811B35B5-1020-301E-0BDB-4E4D72FD1C2D}"/>
              </a:ext>
            </a:extLst>
          </p:cNvPr>
          <p:cNvPicPr>
            <a:picLocks noChangeAspect="1"/>
          </p:cNvPicPr>
          <p:nvPr/>
        </p:nvPicPr>
        <p:blipFill>
          <a:blip r:embed="rId4"/>
          <a:stretch>
            <a:fillRect/>
          </a:stretch>
        </p:blipFill>
        <p:spPr>
          <a:xfrm>
            <a:off x="9672535" y="125742"/>
            <a:ext cx="2199768" cy="1126282"/>
          </a:xfrm>
          <a:prstGeom prst="rect">
            <a:avLst/>
          </a:prstGeom>
        </p:spPr>
      </p:pic>
      <p:sp>
        <p:nvSpPr>
          <p:cNvPr id="15" name="Текстово поле 14">
            <a:extLst>
              <a:ext uri="{FF2B5EF4-FFF2-40B4-BE49-F238E27FC236}">
                <a16:creationId xmlns:a16="http://schemas.microsoft.com/office/drawing/2014/main" id="{9BF84E95-81CF-EC49-E42D-6B18851EBE22}"/>
              </a:ext>
            </a:extLst>
          </p:cNvPr>
          <p:cNvSpPr txBox="1"/>
          <p:nvPr/>
        </p:nvSpPr>
        <p:spPr>
          <a:xfrm>
            <a:off x="192777" y="3870448"/>
            <a:ext cx="11679526" cy="954107"/>
          </a:xfrm>
          <a:prstGeom prst="rect">
            <a:avLst/>
          </a:prstGeom>
          <a:noFill/>
        </p:spPr>
        <p:txBody>
          <a:bodyPr wrap="square">
            <a:spAutoFit/>
          </a:bodyPr>
          <a:lstStyle/>
          <a:p>
            <a:r>
              <a:rPr lang="ru-RU" dirty="0"/>
              <a:t> </a:t>
            </a:r>
          </a:p>
          <a:p>
            <a:endParaRPr lang="ru-RU" dirty="0"/>
          </a:p>
          <a:p>
            <a:r>
              <a:rPr lang="ru-RU" sz="2000" dirty="0">
                <a:latin typeface="Times New Roman" panose="02020603050405020304" pitchFamily="18" charset="0"/>
                <a:cs typeface="Times New Roman" panose="02020603050405020304" pitchFamily="18" charset="0"/>
              </a:rPr>
              <a:t>                                       </a:t>
            </a:r>
          </a:p>
        </p:txBody>
      </p:sp>
      <p:pic>
        <p:nvPicPr>
          <p:cNvPr id="10" name="Картина 9">
            <a:extLst>
              <a:ext uri="{FF2B5EF4-FFF2-40B4-BE49-F238E27FC236}">
                <a16:creationId xmlns:a16="http://schemas.microsoft.com/office/drawing/2014/main" id="{3893FA45-0ADB-9668-13B5-CCBC1C0280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6094" y="1757302"/>
            <a:ext cx="9079811" cy="5100698"/>
          </a:xfrm>
          <a:prstGeom prst="rect">
            <a:avLst/>
          </a:prstGeom>
          <a:noFill/>
        </p:spPr>
      </p:pic>
      <p:sp>
        <p:nvSpPr>
          <p:cNvPr id="7" name="Текстово поле 6">
            <a:extLst>
              <a:ext uri="{FF2B5EF4-FFF2-40B4-BE49-F238E27FC236}">
                <a16:creationId xmlns:a16="http://schemas.microsoft.com/office/drawing/2014/main" id="{DA6D8A84-CA45-905A-5F8B-FA03B312981F}"/>
              </a:ext>
            </a:extLst>
          </p:cNvPr>
          <p:cNvSpPr txBox="1"/>
          <p:nvPr/>
        </p:nvSpPr>
        <p:spPr>
          <a:xfrm>
            <a:off x="1556095" y="1172527"/>
            <a:ext cx="8116440" cy="584775"/>
          </a:xfrm>
          <a:prstGeom prst="rect">
            <a:avLst/>
          </a:prstGeom>
          <a:noFill/>
        </p:spPr>
        <p:txBody>
          <a:bodyPr wrap="square" rtlCol="0">
            <a:spAutoFit/>
          </a:bodyPr>
          <a:lstStyle/>
          <a:p>
            <a:pPr algn="ctr"/>
            <a:r>
              <a:rPr lang="bg-BG" sz="3200" b="1" dirty="0">
                <a:latin typeface="Times New Roman" panose="02020603050405020304" pitchFamily="18" charset="0"/>
                <a:cs typeface="Times New Roman" panose="02020603050405020304" pitchFamily="18" charset="0"/>
              </a:rPr>
              <a:t>КАК ФУНКЦИОНИРА ЕС?</a:t>
            </a:r>
          </a:p>
        </p:txBody>
      </p:sp>
    </p:spTree>
    <p:extLst>
      <p:ext uri="{BB962C8B-B14F-4D97-AF65-F5344CB8AC3E}">
        <p14:creationId xmlns:p14="http://schemas.microsoft.com/office/powerpoint/2010/main" val="3032043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Картина 8">
            <a:extLst>
              <a:ext uri="{FF2B5EF4-FFF2-40B4-BE49-F238E27FC236}">
                <a16:creationId xmlns:a16="http://schemas.microsoft.com/office/drawing/2014/main" id="{CADD4E5A-3DB0-2B81-C141-E366D23617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5528" y="1535211"/>
            <a:ext cx="2136775" cy="1466850"/>
          </a:xfrm>
          <a:prstGeom prst="rect">
            <a:avLst/>
          </a:prstGeom>
          <a:noFill/>
        </p:spPr>
      </p:pic>
      <p:pic>
        <p:nvPicPr>
          <p:cNvPr id="4" name="Картина 3">
            <a:extLst>
              <a:ext uri="{FF2B5EF4-FFF2-40B4-BE49-F238E27FC236}">
                <a16:creationId xmlns:a16="http://schemas.microsoft.com/office/drawing/2014/main" id="{DFDE337A-1725-2419-D5A6-5BE76DF983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9697" y="125742"/>
            <a:ext cx="5604574" cy="1012062"/>
          </a:xfrm>
          <a:prstGeom prst="rect">
            <a:avLst/>
          </a:prstGeom>
          <a:noFill/>
        </p:spPr>
      </p:pic>
      <p:pic>
        <p:nvPicPr>
          <p:cNvPr id="5" name="Картина 4">
            <a:extLst>
              <a:ext uri="{FF2B5EF4-FFF2-40B4-BE49-F238E27FC236}">
                <a16:creationId xmlns:a16="http://schemas.microsoft.com/office/drawing/2014/main" id="{811B35B5-1020-301E-0BDB-4E4D72FD1C2D}"/>
              </a:ext>
            </a:extLst>
          </p:cNvPr>
          <p:cNvPicPr>
            <a:picLocks noChangeAspect="1"/>
          </p:cNvPicPr>
          <p:nvPr/>
        </p:nvPicPr>
        <p:blipFill>
          <a:blip r:embed="rId5"/>
          <a:stretch>
            <a:fillRect/>
          </a:stretch>
        </p:blipFill>
        <p:spPr>
          <a:xfrm>
            <a:off x="9672535" y="125742"/>
            <a:ext cx="2199768" cy="1126282"/>
          </a:xfrm>
          <a:prstGeom prst="rect">
            <a:avLst/>
          </a:prstGeom>
        </p:spPr>
      </p:pic>
      <p:sp>
        <p:nvSpPr>
          <p:cNvPr id="15" name="Текстово поле 14">
            <a:extLst>
              <a:ext uri="{FF2B5EF4-FFF2-40B4-BE49-F238E27FC236}">
                <a16:creationId xmlns:a16="http://schemas.microsoft.com/office/drawing/2014/main" id="{9BF84E95-81CF-EC49-E42D-6B18851EBE22}"/>
              </a:ext>
            </a:extLst>
          </p:cNvPr>
          <p:cNvSpPr txBox="1"/>
          <p:nvPr/>
        </p:nvSpPr>
        <p:spPr>
          <a:xfrm>
            <a:off x="1556095" y="1535211"/>
            <a:ext cx="8116440" cy="400110"/>
          </a:xfrm>
          <a:prstGeom prst="rect">
            <a:avLst/>
          </a:prstGeom>
          <a:noFill/>
        </p:spPr>
        <p:txBody>
          <a:bodyPr wrap="square">
            <a:spAutoFit/>
          </a:bodyPr>
          <a:lstStyle/>
          <a:p>
            <a:pPr algn="ctr"/>
            <a:r>
              <a:rPr lang="ru-RU" dirty="0"/>
              <a:t> </a:t>
            </a:r>
            <a:r>
              <a:rPr lang="ru-RU" sz="2000" b="1" dirty="0">
                <a:latin typeface="Times New Roman" panose="02020603050405020304" pitchFamily="18" charset="0"/>
                <a:cs typeface="Times New Roman" panose="02020603050405020304" pitchFamily="18" charset="0"/>
              </a:rPr>
              <a:t>ЕВРОПЕЙСКИ ПАРЛАМЕНТ</a:t>
            </a:r>
          </a:p>
        </p:txBody>
      </p:sp>
      <p:sp>
        <p:nvSpPr>
          <p:cNvPr id="8" name="Текстово поле 7">
            <a:extLst>
              <a:ext uri="{FF2B5EF4-FFF2-40B4-BE49-F238E27FC236}">
                <a16:creationId xmlns:a16="http://schemas.microsoft.com/office/drawing/2014/main" id="{F30648DC-CC75-D81E-CFB7-D2C63E52D139}"/>
              </a:ext>
            </a:extLst>
          </p:cNvPr>
          <p:cNvSpPr txBox="1"/>
          <p:nvPr/>
        </p:nvSpPr>
        <p:spPr>
          <a:xfrm>
            <a:off x="140676" y="1843950"/>
            <a:ext cx="12051323" cy="2862322"/>
          </a:xfrm>
          <a:prstGeom prst="rect">
            <a:avLst/>
          </a:prstGeom>
          <a:noFill/>
        </p:spPr>
        <p:txBody>
          <a:bodyPr wrap="square">
            <a:spAutoFit/>
          </a:bodyPr>
          <a:lstStyle/>
          <a:p>
            <a:r>
              <a:rPr lang="bg-BG" sz="2000" dirty="0">
                <a:latin typeface="Times New Roman" panose="02020603050405020304" pitchFamily="18" charset="0"/>
                <a:cs typeface="Times New Roman" panose="02020603050405020304" pitchFamily="18" charset="0"/>
              </a:rPr>
              <a:t>Европейският парламент е гласът на гражданите. Той представлява гражданите на</a:t>
            </a:r>
          </a:p>
          <a:p>
            <a:r>
              <a:rPr lang="bg-BG" sz="2000" dirty="0">
                <a:latin typeface="Times New Roman" panose="02020603050405020304" pitchFamily="18" charset="0"/>
                <a:cs typeface="Times New Roman" panose="02020603050405020304" pitchFamily="18" charset="0"/>
              </a:rPr>
              <a:t> държавите в ЕС и членовете му се избират директно от тях на всеки 5 години. </a:t>
            </a:r>
          </a:p>
          <a:p>
            <a:r>
              <a:rPr lang="bg-BG" sz="2000" dirty="0">
                <a:latin typeface="Times New Roman" panose="02020603050405020304" pitchFamily="18" charset="0"/>
                <a:cs typeface="Times New Roman" panose="02020603050405020304" pitchFamily="18" charset="0"/>
              </a:rPr>
              <a:t>Получавате право да гласувате, след като навършите 18 години — това важи за </a:t>
            </a:r>
          </a:p>
          <a:p>
            <a:r>
              <a:rPr lang="bg-BG" sz="2000" dirty="0">
                <a:latin typeface="Times New Roman" panose="02020603050405020304" pitchFamily="18" charset="0"/>
                <a:cs typeface="Times New Roman" panose="02020603050405020304" pitchFamily="18" charset="0"/>
              </a:rPr>
              <a:t>всички държави членки с изключение на Австрия, където можете да гласувате, след като навършите 16 години, и Гърция, където можете да гласувате, след като навършите 17 години. Главните заседания на Парламента, познати също като „пленарни заседания“, се провеждат в Страсбург, Франция, 12 пъти годишно и в Брюксел, Белгия, до шест пъти годишно. В Парламента има депутати от всички държави в ЕС. </a:t>
            </a:r>
          </a:p>
          <a:p>
            <a:endParaRPr lang="bg-BG" sz="2000" dirty="0">
              <a:latin typeface="Times New Roman" panose="02020603050405020304" pitchFamily="18" charset="0"/>
              <a:cs typeface="Times New Roman" panose="02020603050405020304" pitchFamily="18" charset="0"/>
            </a:endParaRPr>
          </a:p>
          <a:p>
            <a:endParaRPr lang="bg-BG" sz="2000" dirty="0">
              <a:latin typeface="Times New Roman" panose="02020603050405020304" pitchFamily="18" charset="0"/>
              <a:cs typeface="Times New Roman" panose="02020603050405020304" pitchFamily="18" charset="0"/>
            </a:endParaRPr>
          </a:p>
        </p:txBody>
      </p:sp>
      <p:sp>
        <p:nvSpPr>
          <p:cNvPr id="12" name="Текстово поле 11">
            <a:extLst>
              <a:ext uri="{FF2B5EF4-FFF2-40B4-BE49-F238E27FC236}">
                <a16:creationId xmlns:a16="http://schemas.microsoft.com/office/drawing/2014/main" id="{4619B522-9B2E-D2EF-A0A6-5A6BDDC6E786}"/>
              </a:ext>
            </a:extLst>
          </p:cNvPr>
          <p:cNvSpPr txBox="1"/>
          <p:nvPr/>
        </p:nvSpPr>
        <p:spPr>
          <a:xfrm>
            <a:off x="3746724" y="3981257"/>
            <a:ext cx="8419486" cy="2862322"/>
          </a:xfrm>
          <a:prstGeom prst="rect">
            <a:avLst/>
          </a:prstGeom>
          <a:noFill/>
        </p:spPr>
        <p:txBody>
          <a:bodyPr wrap="square">
            <a:spAutoFit/>
          </a:bodyPr>
          <a:lstStyle/>
          <a:p>
            <a:r>
              <a:rPr lang="bg-BG" sz="2000" b="1" dirty="0">
                <a:latin typeface="Times New Roman" panose="02020603050405020304" pitchFamily="18" charset="0"/>
                <a:cs typeface="Times New Roman" panose="02020603050405020304" pitchFamily="18" charset="0"/>
              </a:rPr>
              <a:t>                                                       </a:t>
            </a:r>
          </a:p>
          <a:p>
            <a:r>
              <a:rPr lang="bg-BG" sz="2000" b="1" dirty="0">
                <a:latin typeface="Times New Roman" panose="02020603050405020304" pitchFamily="18" charset="0"/>
                <a:cs typeface="Times New Roman" panose="02020603050405020304" pitchFamily="18" charset="0"/>
              </a:rPr>
              <a:t>                                      ЕВРОПЕЙСКИ СЪВЕТ</a:t>
            </a:r>
          </a:p>
          <a:p>
            <a:pPr algn="just"/>
            <a:r>
              <a:rPr lang="bg-BG" sz="2000" dirty="0">
                <a:latin typeface="Times New Roman" panose="02020603050405020304" pitchFamily="18" charset="0"/>
                <a:cs typeface="Times New Roman" panose="02020603050405020304" pitchFamily="18" charset="0"/>
              </a:rPr>
              <a:t>Европейският съвет събира президентите или министър- председателите на държавите в ЕС. Те заседават най-малко четири пъти годишно. Често заседанията им се наричат „европейски срещи на върха“. Европейският съвет определя основните приоритети и общата насока на политиката на ЕС. Той се ръководи от председател, избиран на всеки 2,5 години. Европейският съвет не приема законодателството на ЕС. Това е работа</a:t>
            </a:r>
          </a:p>
          <a:p>
            <a:pPr algn="just"/>
            <a:r>
              <a:rPr lang="bg-BG" sz="2000" dirty="0">
                <a:latin typeface="Times New Roman" panose="02020603050405020304" pitchFamily="18" charset="0"/>
                <a:cs typeface="Times New Roman" panose="02020603050405020304" pitchFamily="18" charset="0"/>
              </a:rPr>
              <a:t>на Европейския парламент и Съвета на Европейския съюз. </a:t>
            </a:r>
          </a:p>
        </p:txBody>
      </p:sp>
      <p:pic>
        <p:nvPicPr>
          <p:cNvPr id="13" name="Картина 12">
            <a:extLst>
              <a:ext uri="{FF2B5EF4-FFF2-40B4-BE49-F238E27FC236}">
                <a16:creationId xmlns:a16="http://schemas.microsoft.com/office/drawing/2014/main" id="{2EF5A8A5-281E-6570-F5BB-4275AA86A96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0"/>
            <a:ext cx="3775165" cy="2286000"/>
          </a:xfrm>
          <a:prstGeom prst="rect">
            <a:avLst/>
          </a:prstGeom>
          <a:noFill/>
        </p:spPr>
      </p:pic>
    </p:spTree>
    <p:extLst>
      <p:ext uri="{BB962C8B-B14F-4D97-AF65-F5344CB8AC3E}">
        <p14:creationId xmlns:p14="http://schemas.microsoft.com/office/powerpoint/2010/main" val="2296944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Картина 10">
            <a:extLst>
              <a:ext uri="{FF2B5EF4-FFF2-40B4-BE49-F238E27FC236}">
                <a16:creationId xmlns:a16="http://schemas.microsoft.com/office/drawing/2014/main" id="{C6F6DC85-A450-87D5-A60D-879F7FEE8D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8008" y="5449042"/>
            <a:ext cx="5168202" cy="1283216"/>
          </a:xfrm>
          <a:prstGeom prst="rect">
            <a:avLst/>
          </a:prstGeom>
          <a:noFill/>
        </p:spPr>
      </p:pic>
      <p:pic>
        <p:nvPicPr>
          <p:cNvPr id="4" name="Картина 3">
            <a:extLst>
              <a:ext uri="{FF2B5EF4-FFF2-40B4-BE49-F238E27FC236}">
                <a16:creationId xmlns:a16="http://schemas.microsoft.com/office/drawing/2014/main" id="{DFDE337A-1725-2419-D5A6-5BE76DF983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9697" y="125742"/>
            <a:ext cx="5604574" cy="1012062"/>
          </a:xfrm>
          <a:prstGeom prst="rect">
            <a:avLst/>
          </a:prstGeom>
          <a:noFill/>
        </p:spPr>
      </p:pic>
      <p:pic>
        <p:nvPicPr>
          <p:cNvPr id="5" name="Картина 4">
            <a:extLst>
              <a:ext uri="{FF2B5EF4-FFF2-40B4-BE49-F238E27FC236}">
                <a16:creationId xmlns:a16="http://schemas.microsoft.com/office/drawing/2014/main" id="{811B35B5-1020-301E-0BDB-4E4D72FD1C2D}"/>
              </a:ext>
            </a:extLst>
          </p:cNvPr>
          <p:cNvPicPr>
            <a:picLocks noChangeAspect="1"/>
          </p:cNvPicPr>
          <p:nvPr/>
        </p:nvPicPr>
        <p:blipFill>
          <a:blip r:embed="rId5"/>
          <a:stretch>
            <a:fillRect/>
          </a:stretch>
        </p:blipFill>
        <p:spPr>
          <a:xfrm>
            <a:off x="9672535" y="125742"/>
            <a:ext cx="2199768" cy="1126282"/>
          </a:xfrm>
          <a:prstGeom prst="rect">
            <a:avLst/>
          </a:prstGeom>
        </p:spPr>
      </p:pic>
      <p:sp>
        <p:nvSpPr>
          <p:cNvPr id="15" name="Текстово поле 14">
            <a:extLst>
              <a:ext uri="{FF2B5EF4-FFF2-40B4-BE49-F238E27FC236}">
                <a16:creationId xmlns:a16="http://schemas.microsoft.com/office/drawing/2014/main" id="{9BF84E95-81CF-EC49-E42D-6B18851EBE22}"/>
              </a:ext>
            </a:extLst>
          </p:cNvPr>
          <p:cNvSpPr txBox="1"/>
          <p:nvPr/>
        </p:nvSpPr>
        <p:spPr>
          <a:xfrm>
            <a:off x="1556095" y="1535211"/>
            <a:ext cx="8116440" cy="369332"/>
          </a:xfrm>
          <a:prstGeom prst="rect">
            <a:avLst/>
          </a:prstGeom>
          <a:noFill/>
        </p:spPr>
        <p:txBody>
          <a:bodyPr wrap="square">
            <a:spAutoFit/>
          </a:bodyPr>
          <a:lstStyle/>
          <a:p>
            <a:pPr algn="ctr"/>
            <a:r>
              <a:rPr lang="ru-RU" dirty="0"/>
              <a:t> </a:t>
            </a:r>
            <a:endParaRPr lang="ru-RU" sz="2000" b="1" dirty="0">
              <a:latin typeface="Times New Roman" panose="02020603050405020304" pitchFamily="18" charset="0"/>
              <a:cs typeface="Times New Roman" panose="02020603050405020304" pitchFamily="18" charset="0"/>
            </a:endParaRPr>
          </a:p>
        </p:txBody>
      </p:sp>
      <p:sp>
        <p:nvSpPr>
          <p:cNvPr id="12" name="Текстово поле 11">
            <a:extLst>
              <a:ext uri="{FF2B5EF4-FFF2-40B4-BE49-F238E27FC236}">
                <a16:creationId xmlns:a16="http://schemas.microsoft.com/office/drawing/2014/main" id="{4619B522-9B2E-D2EF-A0A6-5A6BDDC6E786}"/>
              </a:ext>
            </a:extLst>
          </p:cNvPr>
          <p:cNvSpPr txBox="1"/>
          <p:nvPr/>
        </p:nvSpPr>
        <p:spPr>
          <a:xfrm>
            <a:off x="3746724" y="3981257"/>
            <a:ext cx="8419486" cy="707886"/>
          </a:xfrm>
          <a:prstGeom prst="rect">
            <a:avLst/>
          </a:prstGeom>
          <a:noFill/>
        </p:spPr>
        <p:txBody>
          <a:bodyPr wrap="square">
            <a:spAutoFit/>
          </a:bodyPr>
          <a:lstStyle/>
          <a:p>
            <a:r>
              <a:rPr lang="bg-BG" sz="2000" b="1" dirty="0">
                <a:latin typeface="Times New Roman" panose="02020603050405020304" pitchFamily="18" charset="0"/>
                <a:cs typeface="Times New Roman" panose="02020603050405020304" pitchFamily="18" charset="0"/>
              </a:rPr>
              <a:t>                                                       </a:t>
            </a:r>
          </a:p>
          <a:p>
            <a:r>
              <a:rPr lang="bg-BG" sz="2000" b="1" dirty="0">
                <a:latin typeface="Times New Roman" panose="02020603050405020304" pitchFamily="18" charset="0"/>
                <a:cs typeface="Times New Roman" panose="02020603050405020304" pitchFamily="18" charset="0"/>
              </a:rPr>
              <a:t>                                      </a:t>
            </a:r>
            <a:endParaRPr lang="bg-BG" sz="2000" dirty="0">
              <a:latin typeface="Times New Roman" panose="02020603050405020304" pitchFamily="18" charset="0"/>
              <a:cs typeface="Times New Roman" panose="02020603050405020304" pitchFamily="18" charset="0"/>
            </a:endParaRPr>
          </a:p>
        </p:txBody>
      </p:sp>
      <p:sp>
        <p:nvSpPr>
          <p:cNvPr id="10" name="Текстово поле 9">
            <a:extLst>
              <a:ext uri="{FF2B5EF4-FFF2-40B4-BE49-F238E27FC236}">
                <a16:creationId xmlns:a16="http://schemas.microsoft.com/office/drawing/2014/main" id="{CF34A7EA-D681-0F99-1E82-7E787AEFA061}"/>
              </a:ext>
            </a:extLst>
          </p:cNvPr>
          <p:cNvSpPr txBox="1"/>
          <p:nvPr/>
        </p:nvSpPr>
        <p:spPr>
          <a:xfrm>
            <a:off x="25790" y="1472878"/>
            <a:ext cx="11846513" cy="4708981"/>
          </a:xfrm>
          <a:prstGeom prst="rect">
            <a:avLst/>
          </a:prstGeom>
          <a:noFill/>
        </p:spPr>
        <p:txBody>
          <a:bodyPr wrap="square">
            <a:spAutoFit/>
          </a:bodyPr>
          <a:lstStyle/>
          <a:p>
            <a:pPr algn="ctr"/>
            <a:r>
              <a:rPr lang="bg-BG" sz="2000" b="1" dirty="0">
                <a:latin typeface="Times New Roman" panose="02020603050405020304" pitchFamily="18" charset="0"/>
                <a:cs typeface="Times New Roman" panose="02020603050405020304" pitchFamily="18" charset="0"/>
              </a:rPr>
              <a:t>ЕВРОПЕЙСКА КОМИСИЯ</a:t>
            </a:r>
          </a:p>
          <a:p>
            <a:pPr algn="just"/>
            <a:r>
              <a:rPr lang="bg-BG" sz="2000" dirty="0">
                <a:latin typeface="Times New Roman" panose="02020603050405020304" pitchFamily="18" charset="0"/>
                <a:cs typeface="Times New Roman" panose="02020603050405020304" pitchFamily="18" charset="0"/>
              </a:rPr>
              <a:t>Европейската комисия е „изпълнителният орган“ на ЕС. Тя управлява политиките на ЕС и неговия бюджет и се грижи държавите членки да прилагат правилно законодателството на ЕС. Европейската комисия се състои от 27 членове — един председател и 26 комисари. Председателят се предлага от Европейския съвет и се избира официално за 5-годишен мандат от Европейския парламент. От всяка държава в ЕС има по един член на Комисията. Комисарите също се назначават за 5-годишен мандат, след като бъдат предложени от съответното им правителство и одобрени от Европейския парламент. Комисарите не представляват гледната точка на държавата си на произход, а общия интерес на ЕС. Всеки член на Комисията отговаря за конкретна област, като енергетика, икономика или търговия. Европейската комисия предлага нови закони и програми в общия интерес на ЕС. Преди да внесе предложение, Комисията търси мнението на националните парламенти, правителствата, заинтересовани групи и експерти, както и на широката общественост, която се приканва да представи коментарите си онлайн. Предложенията на Комисията се разглеждат внимателно и подробно от Европейския парламент и Съвета. Тези две институции вземат окончателното решение по всички закони на ЕС. Разбира се, те могат да внасят изменения в предложенията или да ги отхвърлят изцяло. </a:t>
            </a:r>
          </a:p>
        </p:txBody>
      </p:sp>
    </p:spTree>
    <p:extLst>
      <p:ext uri="{BB962C8B-B14F-4D97-AF65-F5344CB8AC3E}">
        <p14:creationId xmlns:p14="http://schemas.microsoft.com/office/powerpoint/2010/main" val="1445659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Текстово поле 9">
            <a:extLst>
              <a:ext uri="{FF2B5EF4-FFF2-40B4-BE49-F238E27FC236}">
                <a16:creationId xmlns:a16="http://schemas.microsoft.com/office/drawing/2014/main" id="{CF34A7EA-D681-0F99-1E82-7E787AEFA061}"/>
              </a:ext>
            </a:extLst>
          </p:cNvPr>
          <p:cNvSpPr txBox="1"/>
          <p:nvPr/>
        </p:nvSpPr>
        <p:spPr>
          <a:xfrm>
            <a:off x="25790" y="1472878"/>
            <a:ext cx="11846513" cy="5016758"/>
          </a:xfrm>
          <a:prstGeom prst="rect">
            <a:avLst/>
          </a:prstGeom>
          <a:noFill/>
        </p:spPr>
        <p:txBody>
          <a:bodyPr wrap="square">
            <a:spAutoFit/>
          </a:bodyPr>
          <a:lstStyle/>
          <a:p>
            <a:pPr algn="ctr"/>
            <a:r>
              <a:rPr lang="bg-BG" sz="2000" b="1" dirty="0">
                <a:latin typeface="Times New Roman" panose="02020603050405020304" pitchFamily="18" charset="0"/>
                <a:cs typeface="Times New Roman" panose="02020603050405020304" pitchFamily="18" charset="0"/>
              </a:rPr>
              <a:t>ЕВРОПА И МЛАДИТЕ ХОРА</a:t>
            </a:r>
          </a:p>
          <a:p>
            <a:pPr algn="ctr"/>
            <a:r>
              <a:rPr lang="bg-BG" sz="2000" b="1" dirty="0">
                <a:latin typeface="Times New Roman" panose="02020603050405020304" pitchFamily="18" charset="0"/>
                <a:cs typeface="Times New Roman" panose="02020603050405020304" pitchFamily="18" charset="0"/>
              </a:rPr>
              <a:t>ЕВРОПЕЙСКА ГОДИНА НА МЛАДЕЖТА 2022 Г.</a:t>
            </a:r>
          </a:p>
          <a:p>
            <a:pPr algn="just"/>
            <a:r>
              <a:rPr lang="bg-BG" sz="2000" dirty="0">
                <a:latin typeface="Times New Roman" panose="02020603050405020304" pitchFamily="18" charset="0"/>
                <a:cs typeface="Times New Roman" panose="02020603050405020304" pitchFamily="18" charset="0"/>
              </a:rPr>
              <a:t>     Европейският съюз се стреми да помогне на младите хора да натрупат опит в чужбина и да намерят подходяща работа.  Държавите в ЕС имат възможност сами да определят какви мерки биха искали да вземат в подкрепа на младежката заетост и развитието на младите хора. В същото време ЕС е стартирал редица инициативи, които допълват националните мерки и допринасят за една по-социална Европа. Общите инициативи осигуряват финансиране на програми за заетост и предлагат качествени стажове, получаване на международен опит и възможности за доброволческа дейност</a:t>
            </a:r>
          </a:p>
          <a:p>
            <a:pPr algn="just"/>
            <a:r>
              <a:rPr lang="bg-BG" sz="2000" dirty="0">
                <a:latin typeface="Times New Roman" panose="02020603050405020304" pitchFamily="18" charset="0"/>
                <a:cs typeface="Times New Roman" panose="02020603050405020304" pitchFamily="18" charset="0"/>
              </a:rPr>
              <a:t>     Принципът на </a:t>
            </a:r>
            <a:r>
              <a:rPr lang="bg-BG" sz="2000" b="1" dirty="0">
                <a:latin typeface="Times New Roman" panose="02020603050405020304" pitchFamily="18" charset="0"/>
                <a:cs typeface="Times New Roman" panose="02020603050405020304" pitchFamily="18" charset="0"/>
              </a:rPr>
              <a:t>Европейската година на младежта за 2022 г</a:t>
            </a:r>
            <a:r>
              <a:rPr lang="bg-BG" sz="2000" dirty="0">
                <a:latin typeface="Times New Roman" panose="02020603050405020304" pitchFamily="18" charset="0"/>
                <a:cs typeface="Times New Roman" panose="02020603050405020304" pitchFamily="18" charset="0"/>
              </a:rPr>
              <a:t>. беше обявен от председателя на Комисията г-жа Урсула фон </a:t>
            </a:r>
            <a:r>
              <a:rPr lang="bg-BG" sz="2000" dirty="0" err="1">
                <a:latin typeface="Times New Roman" panose="02020603050405020304" pitchFamily="18" charset="0"/>
                <a:cs typeface="Times New Roman" panose="02020603050405020304" pitchFamily="18" charset="0"/>
              </a:rPr>
              <a:t>дер</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Лайен</a:t>
            </a:r>
            <a:r>
              <a:rPr lang="bg-BG" sz="2000" dirty="0">
                <a:latin typeface="Times New Roman" panose="02020603050405020304" pitchFamily="18" charset="0"/>
                <a:cs typeface="Times New Roman" panose="02020603050405020304" pitchFamily="18" charset="0"/>
              </a:rPr>
              <a:t> в речта ѝ за състоянието на Съюза през 2021 г. Целта на тази проява е да се отдаде признание на поколението, което пострада най-много от пандемията от</a:t>
            </a:r>
          </a:p>
          <a:p>
            <a:pPr algn="just"/>
            <a:r>
              <a:rPr lang="bg-BG" sz="2000" dirty="0">
                <a:latin typeface="Times New Roman" panose="02020603050405020304" pitchFamily="18" charset="0"/>
                <a:cs typeface="Times New Roman" panose="02020603050405020304" pitchFamily="18" charset="0"/>
              </a:rPr>
              <a:t>COVID-19, да се подкрепят най-уязвимите млади хора и да се популяризират </a:t>
            </a:r>
          </a:p>
          <a:p>
            <a:pPr algn="just"/>
            <a:r>
              <a:rPr lang="bg-BG" sz="2000" dirty="0">
                <a:latin typeface="Times New Roman" panose="02020603050405020304" pitchFamily="18" charset="0"/>
                <a:cs typeface="Times New Roman" panose="02020603050405020304" pitchFamily="18" charset="0"/>
              </a:rPr>
              <a:t>възможностите, които Съюзът предлага на младите хора, с идеята да се</a:t>
            </a:r>
          </a:p>
          <a:p>
            <a:pPr algn="just"/>
            <a:r>
              <a:rPr lang="bg-BG" sz="2000" dirty="0">
                <a:latin typeface="Times New Roman" panose="02020603050405020304" pitchFamily="18" charset="0"/>
                <a:cs typeface="Times New Roman" panose="02020603050405020304" pitchFamily="18" charset="0"/>
              </a:rPr>
              <a:t>черпи вдъхновение от идеите на младите хора с оглед на укрепването на</a:t>
            </a:r>
          </a:p>
          <a:p>
            <a:pPr algn="just"/>
            <a:r>
              <a:rPr lang="bg-BG" sz="2000" dirty="0">
                <a:latin typeface="Times New Roman" panose="02020603050405020304" pitchFamily="18" charset="0"/>
                <a:cs typeface="Times New Roman" panose="02020603050405020304" pitchFamily="18" charset="0"/>
              </a:rPr>
              <a:t>европейския проект.</a:t>
            </a:r>
          </a:p>
          <a:p>
            <a:pPr algn="just"/>
            <a:endParaRPr lang="bg-BG" sz="2000" dirty="0">
              <a:latin typeface="Times New Roman" panose="02020603050405020304" pitchFamily="18" charset="0"/>
              <a:cs typeface="Times New Roman" panose="02020603050405020304" pitchFamily="18" charset="0"/>
            </a:endParaRPr>
          </a:p>
        </p:txBody>
      </p:sp>
      <p:pic>
        <p:nvPicPr>
          <p:cNvPr id="1026" name="Picture 2" descr="Какво е Европейската година на младежта? | European Youth Portal">
            <a:extLst>
              <a:ext uri="{FF2B5EF4-FFF2-40B4-BE49-F238E27FC236}">
                <a16:creationId xmlns:a16="http://schemas.microsoft.com/office/drawing/2014/main" id="{78AECB12-8BE7-35B0-8F9F-AA7B05186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6005" y="4429836"/>
            <a:ext cx="3285435" cy="2428164"/>
          </a:xfrm>
          <a:prstGeom prst="rect">
            <a:avLst/>
          </a:prstGeom>
          <a:noFill/>
          <a:extLst>
            <a:ext uri="{909E8E84-426E-40DD-AFC4-6F175D3DCCD1}">
              <a14:hiddenFill xmlns:a14="http://schemas.microsoft.com/office/drawing/2010/main">
                <a:solidFill>
                  <a:srgbClr val="FFFFFF"/>
                </a:solidFill>
              </a14:hiddenFill>
            </a:ext>
          </a:extLst>
        </p:spPr>
      </p:pic>
      <p:pic>
        <p:nvPicPr>
          <p:cNvPr id="4" name="Картина 3">
            <a:extLst>
              <a:ext uri="{FF2B5EF4-FFF2-40B4-BE49-F238E27FC236}">
                <a16:creationId xmlns:a16="http://schemas.microsoft.com/office/drawing/2014/main" id="{DFDE337A-1725-2419-D5A6-5BE76DF983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9697" y="125742"/>
            <a:ext cx="5604574" cy="1012062"/>
          </a:xfrm>
          <a:prstGeom prst="rect">
            <a:avLst/>
          </a:prstGeom>
          <a:noFill/>
        </p:spPr>
      </p:pic>
      <p:pic>
        <p:nvPicPr>
          <p:cNvPr id="5" name="Картина 4">
            <a:extLst>
              <a:ext uri="{FF2B5EF4-FFF2-40B4-BE49-F238E27FC236}">
                <a16:creationId xmlns:a16="http://schemas.microsoft.com/office/drawing/2014/main" id="{811B35B5-1020-301E-0BDB-4E4D72FD1C2D}"/>
              </a:ext>
            </a:extLst>
          </p:cNvPr>
          <p:cNvPicPr>
            <a:picLocks noChangeAspect="1"/>
          </p:cNvPicPr>
          <p:nvPr/>
        </p:nvPicPr>
        <p:blipFill>
          <a:blip r:embed="rId5"/>
          <a:stretch>
            <a:fillRect/>
          </a:stretch>
        </p:blipFill>
        <p:spPr>
          <a:xfrm>
            <a:off x="9672535" y="125742"/>
            <a:ext cx="2199768" cy="1126282"/>
          </a:xfrm>
          <a:prstGeom prst="rect">
            <a:avLst/>
          </a:prstGeom>
        </p:spPr>
      </p:pic>
      <p:sp>
        <p:nvSpPr>
          <p:cNvPr id="15" name="Текстово поле 14">
            <a:extLst>
              <a:ext uri="{FF2B5EF4-FFF2-40B4-BE49-F238E27FC236}">
                <a16:creationId xmlns:a16="http://schemas.microsoft.com/office/drawing/2014/main" id="{9BF84E95-81CF-EC49-E42D-6B18851EBE22}"/>
              </a:ext>
            </a:extLst>
          </p:cNvPr>
          <p:cNvSpPr txBox="1"/>
          <p:nvPr/>
        </p:nvSpPr>
        <p:spPr>
          <a:xfrm>
            <a:off x="1556095" y="1535211"/>
            <a:ext cx="8116440" cy="369332"/>
          </a:xfrm>
          <a:prstGeom prst="rect">
            <a:avLst/>
          </a:prstGeom>
          <a:noFill/>
        </p:spPr>
        <p:txBody>
          <a:bodyPr wrap="square">
            <a:spAutoFit/>
          </a:bodyPr>
          <a:lstStyle/>
          <a:p>
            <a:pPr algn="ctr"/>
            <a:r>
              <a:rPr lang="ru-RU" dirty="0"/>
              <a:t> </a:t>
            </a:r>
            <a:endParaRPr lang="ru-RU" sz="2000" b="1" dirty="0">
              <a:latin typeface="Times New Roman" panose="02020603050405020304" pitchFamily="18" charset="0"/>
              <a:cs typeface="Times New Roman" panose="02020603050405020304" pitchFamily="18" charset="0"/>
            </a:endParaRPr>
          </a:p>
        </p:txBody>
      </p:sp>
      <p:sp>
        <p:nvSpPr>
          <p:cNvPr id="12" name="Текстово поле 11">
            <a:extLst>
              <a:ext uri="{FF2B5EF4-FFF2-40B4-BE49-F238E27FC236}">
                <a16:creationId xmlns:a16="http://schemas.microsoft.com/office/drawing/2014/main" id="{4619B522-9B2E-D2EF-A0A6-5A6BDDC6E786}"/>
              </a:ext>
            </a:extLst>
          </p:cNvPr>
          <p:cNvSpPr txBox="1"/>
          <p:nvPr/>
        </p:nvSpPr>
        <p:spPr>
          <a:xfrm>
            <a:off x="4234203" y="4532127"/>
            <a:ext cx="8419486" cy="707886"/>
          </a:xfrm>
          <a:prstGeom prst="rect">
            <a:avLst/>
          </a:prstGeom>
          <a:noFill/>
        </p:spPr>
        <p:txBody>
          <a:bodyPr wrap="square">
            <a:spAutoFit/>
          </a:bodyPr>
          <a:lstStyle/>
          <a:p>
            <a:r>
              <a:rPr lang="bg-BG" sz="2000" b="1" dirty="0">
                <a:latin typeface="Times New Roman" panose="02020603050405020304" pitchFamily="18" charset="0"/>
                <a:cs typeface="Times New Roman" panose="02020603050405020304" pitchFamily="18" charset="0"/>
              </a:rPr>
              <a:t>                                                       </a:t>
            </a:r>
          </a:p>
          <a:p>
            <a:r>
              <a:rPr lang="bg-BG" sz="2000" b="1" dirty="0">
                <a:latin typeface="Times New Roman" panose="02020603050405020304" pitchFamily="18" charset="0"/>
                <a:cs typeface="Times New Roman" panose="02020603050405020304" pitchFamily="18" charset="0"/>
              </a:rPr>
              <a:t>                                      </a:t>
            </a:r>
            <a:endParaRPr lang="bg-BG"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359419"/>
      </p:ext>
    </p:extLst>
  </p:cSld>
  <p:clrMapOvr>
    <a:masterClrMapping/>
  </p:clrMapOvr>
</p:sld>
</file>

<file path=ppt/theme/theme1.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TotalTime>
  <Words>2291</Words>
  <Application>Microsoft Office PowerPoint</Application>
  <PresentationFormat>Широк екран</PresentationFormat>
  <Paragraphs>153</Paragraphs>
  <Slides>15</Slides>
  <Notes>11</Notes>
  <HiddenSlides>0</HiddenSlides>
  <MMClips>0</MMClips>
  <ScaleCrop>false</ScaleCrop>
  <HeadingPairs>
    <vt:vector size="6" baseType="variant">
      <vt:variant>
        <vt:lpstr>Използвани шрифтове</vt:lpstr>
      </vt:variant>
      <vt:variant>
        <vt:i4>5</vt:i4>
      </vt:variant>
      <vt:variant>
        <vt:lpstr>Тема</vt:lpstr>
      </vt:variant>
      <vt:variant>
        <vt:i4>1</vt:i4>
      </vt:variant>
      <vt:variant>
        <vt:lpstr>Заглавия на слайдовете</vt:lpstr>
      </vt:variant>
      <vt:variant>
        <vt:i4>15</vt:i4>
      </vt:variant>
    </vt:vector>
  </HeadingPairs>
  <TitlesOfParts>
    <vt:vector size="21" baseType="lpstr">
      <vt:lpstr>Arial</vt:lpstr>
      <vt:lpstr>Calibri</vt:lpstr>
      <vt:lpstr>Calibri Light</vt:lpstr>
      <vt:lpstr>Times New Roman</vt:lpstr>
      <vt:lpstr>Wingdings</vt:lpstr>
      <vt:lpstr>Тема на Office</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PowerPoint</dc:title>
  <dc:creator>Hristina ivanova</dc:creator>
  <cp:lastModifiedBy>Hristina ivanova</cp:lastModifiedBy>
  <cp:revision>5</cp:revision>
  <dcterms:created xsi:type="dcterms:W3CDTF">2022-05-26T12:08:36Z</dcterms:created>
  <dcterms:modified xsi:type="dcterms:W3CDTF">2022-06-23T13:04:29Z</dcterms:modified>
</cp:coreProperties>
</file>